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5" r:id="rId6"/>
    <p:sldId id="261" r:id="rId7"/>
    <p:sldId id="262" r:id="rId8"/>
    <p:sldId id="263" r:id="rId9"/>
    <p:sldId id="264" r:id="rId10"/>
    <p:sldId id="266" r:id="rId11"/>
    <p:sldId id="267" r:id="rId12"/>
    <p:sldId id="268" r:id="rId13"/>
    <p:sldId id="269" r:id="rId14"/>
    <p:sldId id="271" r:id="rId15"/>
    <p:sldId id="272" r:id="rId16"/>
    <p:sldId id="273" r:id="rId17"/>
    <p:sldId id="274" r:id="rId18"/>
    <p:sldId id="279" r:id="rId19"/>
    <p:sldId id="275" r:id="rId20"/>
    <p:sldId id="280" r:id="rId21"/>
    <p:sldId id="282" r:id="rId22"/>
    <p:sldId id="283" r:id="rId23"/>
    <p:sldId id="285" r:id="rId24"/>
    <p:sldId id="276" r:id="rId25"/>
    <p:sldId id="284" r:id="rId26"/>
    <p:sldId id="281" r:id="rId27"/>
    <p:sldId id="277" r:id="rId28"/>
    <p:sldId id="27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שיר בנטבו" initials="שב" lastIdx="1" clrIdx="0">
    <p:extLst>
      <p:ext uri="{19B8F6BF-5375-455C-9EA6-DF929625EA0E}">
        <p15:presenceInfo xmlns:p15="http://schemas.microsoft.com/office/powerpoint/2012/main" userId="שיר בנטבו"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82" autoAdjust="0"/>
    <p:restoredTop sz="94660"/>
  </p:normalViewPr>
  <p:slideViewPr>
    <p:cSldViewPr snapToGrid="0">
      <p:cViewPr varScale="1">
        <p:scale>
          <a:sx n="42" d="100"/>
          <a:sy n="42" d="100"/>
        </p:scale>
        <p:origin x="7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A27AF5-5A4D-4DC4-B9C1-C95AB2FDF523}" type="datetimeFigureOut">
              <a:rPr lang="en-US" smtClean="0"/>
              <a:t>31-Dec-18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A23E5C6-AF81-49FE-83D0-3B3377A0D69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915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A27AF5-5A4D-4DC4-B9C1-C95AB2FDF523}" type="datetimeFigureOut">
              <a:rPr lang="en-US" smtClean="0"/>
              <a:t>31-Dec-18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E5C6-AF81-49FE-83D0-3B3377A0D69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119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A27AF5-5A4D-4DC4-B9C1-C95AB2FDF523}" type="datetimeFigureOut">
              <a:rPr lang="en-US" smtClean="0"/>
              <a:t>31-Dec-18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E5C6-AF81-49FE-83D0-3B3377A0D69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441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A27AF5-5A4D-4DC4-B9C1-C95AB2FDF523}" type="datetimeFigureOut">
              <a:rPr lang="en-US" smtClean="0"/>
              <a:t>31-Dec-18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E5C6-AF81-49FE-83D0-3B3377A0D69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1756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A27AF5-5A4D-4DC4-B9C1-C95AB2FDF523}" type="datetimeFigureOut">
              <a:rPr lang="en-US" smtClean="0"/>
              <a:t>31-Dec-18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3E5C6-AF81-49FE-83D0-3B3377A0D69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0293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A27AF5-5A4D-4DC4-B9C1-C95AB2FDF523}" type="datetimeFigureOut">
              <a:rPr lang="en-US" smtClean="0"/>
              <a:t>31-Dec-18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3E5C6-AF81-49FE-83D0-3B3377A0D69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747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A27AF5-5A4D-4DC4-B9C1-C95AB2FDF523}" type="datetimeFigureOut">
              <a:rPr lang="en-US" smtClean="0"/>
              <a:t>31-Dec-18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3E5C6-AF81-49FE-83D0-3B3377A0D69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8381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A27AF5-5A4D-4DC4-B9C1-C95AB2FDF523}" type="datetimeFigureOut">
              <a:rPr lang="en-US" smtClean="0"/>
              <a:t>31-Dec-18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3E5C6-AF81-49FE-83D0-3B3377A0D69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5825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A27AF5-5A4D-4DC4-B9C1-C95AB2FDF523}" type="datetimeFigureOut">
              <a:rPr lang="en-US" smtClean="0"/>
              <a:t>31-Dec-18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3E5C6-AF81-49FE-83D0-3B3377A0D69E}" type="slidenum">
              <a:rPr lang="en-US" smtClean="0"/>
              <a:t>‹#›</a:t>
            </a:fld>
            <a:endParaRPr lang="en-US"/>
          </a:p>
        </p:txBody>
      </p:sp>
    </p:spTree>
    <p:extLst>
      <p:ext uri="{BB962C8B-B14F-4D97-AF65-F5344CB8AC3E}">
        <p14:creationId xmlns:p14="http://schemas.microsoft.com/office/powerpoint/2010/main" val="4012220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A27AF5-5A4D-4DC4-B9C1-C95AB2FDF523}" type="datetimeFigureOut">
              <a:rPr lang="en-US" smtClean="0"/>
              <a:t>31-Dec-18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3E5C6-AF81-49FE-83D0-3B3377A0D69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2106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DA27AF5-5A4D-4DC4-B9C1-C95AB2FDF523}" type="datetimeFigureOut">
              <a:rPr lang="en-US" smtClean="0"/>
              <a:t>31-Dec-18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A23E5C6-AF81-49FE-83D0-3B3377A0D69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7650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DA27AF5-5A4D-4DC4-B9C1-C95AB2FDF523}" type="datetimeFigureOut">
              <a:rPr lang="en-US" smtClean="0"/>
              <a:t>31-Dec-18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A23E5C6-AF81-49FE-83D0-3B3377A0D69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921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slide" Target="slide22.xml"/><Relationship Id="rId4" Type="http://schemas.openxmlformats.org/officeDocument/2006/relationships/slide" Target="slide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9.xml"/><Relationship Id="rId5" Type="http://schemas.openxmlformats.org/officeDocument/2006/relationships/image" Target="../media/image19.pn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 Target="slide19.xml"/><Relationship Id="rId5" Type="http://schemas.openxmlformats.org/officeDocument/2006/relationships/image" Target="../media/image20.png"/><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slide" Target="slide19.xml"/><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package" Target="../embeddings/Microsoft_Word_Document.docx"/></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7EAD-7467-4D6A-B550-814ED7AC2955}"/>
              </a:ext>
            </a:extLst>
          </p:cNvPr>
          <p:cNvSpPr>
            <a:spLocks noGrp="1"/>
          </p:cNvSpPr>
          <p:nvPr>
            <p:ph type="ctrTitle"/>
          </p:nvPr>
        </p:nvSpPr>
        <p:spPr>
          <a:xfrm>
            <a:off x="2046723" y="802298"/>
            <a:ext cx="8637073" cy="2541431"/>
          </a:xfrm>
        </p:spPr>
        <p:txBody>
          <a:bodyPr/>
          <a:lstStyle/>
          <a:p>
            <a:pPr algn="ctr"/>
            <a:r>
              <a:rPr lang="en-US" dirty="0"/>
              <a:t>Perfect Match</a:t>
            </a:r>
          </a:p>
        </p:txBody>
      </p:sp>
      <p:sp>
        <p:nvSpPr>
          <p:cNvPr id="3" name="Subtitle 2">
            <a:extLst>
              <a:ext uri="{FF2B5EF4-FFF2-40B4-BE49-F238E27FC236}">
                <a16:creationId xmlns:a16="http://schemas.microsoft.com/office/drawing/2014/main" id="{DEA0927A-2B78-4D91-95D7-D9CF6135BAB8}"/>
              </a:ext>
            </a:extLst>
          </p:cNvPr>
          <p:cNvSpPr>
            <a:spLocks noGrp="1"/>
          </p:cNvSpPr>
          <p:nvPr>
            <p:ph type="subTitle" idx="1"/>
          </p:nvPr>
        </p:nvSpPr>
        <p:spPr>
          <a:xfrm>
            <a:off x="2311764" y="3531204"/>
            <a:ext cx="8637072" cy="977621"/>
          </a:xfrm>
        </p:spPr>
        <p:txBody>
          <a:bodyPr/>
          <a:lstStyle/>
          <a:p>
            <a:pPr algn="ctr"/>
            <a:r>
              <a:rPr lang="en-US" dirty="0"/>
              <a:t>Application that matches Master degree applicants to universities</a:t>
            </a:r>
          </a:p>
        </p:txBody>
      </p:sp>
    </p:spTree>
    <p:extLst>
      <p:ext uri="{BB962C8B-B14F-4D97-AF65-F5344CB8AC3E}">
        <p14:creationId xmlns:p14="http://schemas.microsoft.com/office/powerpoint/2010/main" val="630000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rtl="1"/>
            <a:r>
              <a:rPr lang="he-IL" b="1" dirty="0">
                <a:cs typeface="+mn-cs"/>
              </a:rPr>
              <a:t>תרשימי </a:t>
            </a:r>
            <a:r>
              <a:rPr lang="en-US" b="1" dirty="0">
                <a:cs typeface="+mn-cs"/>
              </a:rPr>
              <a:t>UML</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lnSpcReduction="10000"/>
          </a:bodyPr>
          <a:lstStyle/>
          <a:p>
            <a:pPr algn="r" rtl="1"/>
            <a:r>
              <a:rPr lang="he-IL" dirty="0"/>
              <a:t>במסגרת העבודה על האפליקציה שלבי התכנון היו חשובים במיוחד, על מנת לתכנן כראוי את המערכת ואת המשך העבודה עליה.</a:t>
            </a:r>
          </a:p>
          <a:p>
            <a:pPr algn="r" rtl="1"/>
            <a:r>
              <a:rPr lang="he-IL" dirty="0"/>
              <a:t>במסגרת העבודה על המערכת הכנו את הדיאגרמות הבאות:</a:t>
            </a:r>
          </a:p>
          <a:p>
            <a:pPr lvl="1" algn="r" rtl="1"/>
            <a:r>
              <a:rPr lang="en-US" dirty="0"/>
              <a:t>Use-Case Diagram</a:t>
            </a:r>
          </a:p>
          <a:p>
            <a:pPr lvl="1" algn="r" rtl="1"/>
            <a:r>
              <a:rPr lang="en-US" dirty="0"/>
              <a:t>Class Diagram</a:t>
            </a:r>
            <a:r>
              <a:rPr lang="he-IL" dirty="0"/>
              <a:t>					</a:t>
            </a:r>
            <a:r>
              <a:rPr lang="he-IL" dirty="0">
                <a:solidFill>
                  <a:schemeClr val="bg1">
                    <a:lumMod val="50000"/>
                  </a:schemeClr>
                </a:solidFill>
              </a:rPr>
              <a:t>מסמך הדיאגרמות:</a:t>
            </a:r>
            <a:endParaRPr lang="en-US" dirty="0">
              <a:solidFill>
                <a:schemeClr val="bg1">
                  <a:lumMod val="50000"/>
                </a:schemeClr>
              </a:solidFill>
            </a:endParaRPr>
          </a:p>
          <a:p>
            <a:pPr lvl="1" algn="r" rtl="1"/>
            <a:r>
              <a:rPr lang="en-US" dirty="0"/>
              <a:t>Object Diagram</a:t>
            </a:r>
            <a:r>
              <a:rPr lang="he-IL" dirty="0"/>
              <a:t>						</a:t>
            </a:r>
            <a:endParaRPr lang="en-US" dirty="0"/>
          </a:p>
          <a:p>
            <a:pPr lvl="1" algn="r" rtl="1"/>
            <a:r>
              <a:rPr lang="en-US" dirty="0"/>
              <a:t>Activity Diagram</a:t>
            </a:r>
          </a:p>
          <a:p>
            <a:pPr lvl="1" algn="r" rtl="1"/>
            <a:r>
              <a:rPr lang="en-US" dirty="0"/>
              <a:t>Sequence Diagram</a:t>
            </a:r>
          </a:p>
          <a:p>
            <a:pPr lvl="1" algn="r" rtl="1"/>
            <a:r>
              <a:rPr lang="en-US" dirty="0"/>
              <a:t>State Machine Diagram</a:t>
            </a:r>
          </a:p>
          <a:p>
            <a:pPr lvl="1" algn="r" rtl="1"/>
            <a:r>
              <a:rPr lang="en-US" dirty="0"/>
              <a:t>ERD</a:t>
            </a:r>
          </a:p>
          <a:p>
            <a:pPr algn="r" rtl="1"/>
            <a:endParaRPr lang="he-IL" dirty="0"/>
          </a:p>
          <a:p>
            <a:pPr marL="0" indent="0" algn="r">
              <a:buNone/>
            </a:pPr>
            <a:endParaRPr lang="en-US" dirty="0"/>
          </a:p>
        </p:txBody>
      </p:sp>
      <p:graphicFrame>
        <p:nvGraphicFramePr>
          <p:cNvPr id="4" name="Object 3">
            <a:extLst>
              <a:ext uri="{FF2B5EF4-FFF2-40B4-BE49-F238E27FC236}">
                <a16:creationId xmlns:a16="http://schemas.microsoft.com/office/drawing/2014/main" id="{DE3F9A24-7625-48CB-BDC2-4637DBF2C38F}"/>
              </a:ext>
            </a:extLst>
          </p:cNvPr>
          <p:cNvGraphicFramePr>
            <a:graphicFrameLocks noChangeAspect="1"/>
          </p:cNvGraphicFramePr>
          <p:nvPr>
            <p:extLst>
              <p:ext uri="{D42A27DB-BD31-4B8C-83A1-F6EECF244321}">
                <p14:modId xmlns:p14="http://schemas.microsoft.com/office/powerpoint/2010/main" val="1740376415"/>
              </p:ext>
            </p:extLst>
          </p:nvPr>
        </p:nvGraphicFramePr>
        <p:xfrm>
          <a:off x="3210393" y="4179931"/>
          <a:ext cx="914400" cy="771525"/>
        </p:xfrm>
        <a:graphic>
          <a:graphicData uri="http://schemas.openxmlformats.org/presentationml/2006/ole">
            <mc:AlternateContent xmlns:mc="http://schemas.openxmlformats.org/markup-compatibility/2006">
              <mc:Choice xmlns:v="urn:schemas-microsoft-com:vml" Requires="v">
                <p:oleObj spid="_x0000_s3102" name="Acrobat Document" showAsIcon="1" r:id="rId4" imgW="914400" imgH="771480" progId="AcroExch.Document.DC">
                  <p:embed/>
                </p:oleObj>
              </mc:Choice>
              <mc:Fallback>
                <p:oleObj name="Acrobat Document" showAsIcon="1" r:id="rId4" imgW="914400" imgH="771480" progId="AcroExch.Document.DC">
                  <p:embed/>
                  <p:pic>
                    <p:nvPicPr>
                      <p:cNvPr id="0" name=""/>
                      <p:cNvPicPr/>
                      <p:nvPr/>
                    </p:nvPicPr>
                    <p:blipFill>
                      <a:blip r:embed="rId5"/>
                      <a:stretch>
                        <a:fillRect/>
                      </a:stretch>
                    </p:blipFill>
                    <p:spPr>
                      <a:xfrm>
                        <a:off x="3210393" y="417993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57554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750559"/>
            <a:ext cx="9603275" cy="1049235"/>
          </a:xfrm>
        </p:spPr>
        <p:txBody>
          <a:bodyPr/>
          <a:lstStyle/>
          <a:p>
            <a:pPr algn="ctr"/>
            <a:r>
              <a:rPr lang="en-US" b="1" dirty="0">
                <a:cs typeface="+mn-cs"/>
              </a:rPr>
              <a:t>Use Case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pic>
        <p:nvPicPr>
          <p:cNvPr id="4" name="Picture 3">
            <a:extLst>
              <a:ext uri="{FF2B5EF4-FFF2-40B4-BE49-F238E27FC236}">
                <a16:creationId xmlns:a16="http://schemas.microsoft.com/office/drawing/2014/main" id="{271340B2-A8FF-41FC-9579-A431F233F806}"/>
              </a:ext>
            </a:extLst>
          </p:cNvPr>
          <p:cNvPicPr/>
          <p:nvPr/>
        </p:nvPicPr>
        <p:blipFill rotWithShape="1">
          <a:blip r:embed="rId3">
            <a:extLst>
              <a:ext uri="{28A0092B-C50C-407E-A947-70E740481C1C}">
                <a14:useLocalDpi xmlns:a14="http://schemas.microsoft.com/office/drawing/2010/main" val="0"/>
              </a:ext>
            </a:extLst>
          </a:blip>
          <a:srcRect l="20032" t="23375" r="13301" b="7640"/>
          <a:stretch/>
        </p:blipFill>
        <p:spPr bwMode="auto">
          <a:xfrm>
            <a:off x="778625" y="1275176"/>
            <a:ext cx="10634750" cy="55828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156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960419"/>
            <a:ext cx="9603275" cy="1049235"/>
          </a:xfrm>
        </p:spPr>
        <p:txBody>
          <a:bodyPr/>
          <a:lstStyle/>
          <a:p>
            <a:pPr algn="ctr"/>
            <a:r>
              <a:rPr lang="en-US" b="1" dirty="0">
                <a:cs typeface="+mn-cs"/>
              </a:rPr>
              <a:t>Class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grpSp>
        <p:nvGrpSpPr>
          <p:cNvPr id="5" name="Group 4">
            <a:extLst>
              <a:ext uri="{FF2B5EF4-FFF2-40B4-BE49-F238E27FC236}">
                <a16:creationId xmlns:a16="http://schemas.microsoft.com/office/drawing/2014/main" id="{800B8452-87F6-46F8-9C55-7C9132CED66F}"/>
              </a:ext>
            </a:extLst>
          </p:cNvPr>
          <p:cNvGrpSpPr/>
          <p:nvPr/>
        </p:nvGrpSpPr>
        <p:grpSpPr>
          <a:xfrm>
            <a:off x="168031" y="0"/>
            <a:ext cx="11855937" cy="6858000"/>
            <a:chOff x="0" y="0"/>
            <a:chExt cx="7686675" cy="7058025"/>
          </a:xfrm>
        </p:grpSpPr>
        <p:grpSp>
          <p:nvGrpSpPr>
            <p:cNvPr id="6" name="Group 5">
              <a:extLst>
                <a:ext uri="{FF2B5EF4-FFF2-40B4-BE49-F238E27FC236}">
                  <a16:creationId xmlns:a16="http://schemas.microsoft.com/office/drawing/2014/main" id="{C8639B1C-A10A-44F7-AA22-B568E9E36B47}"/>
                </a:ext>
              </a:extLst>
            </p:cNvPr>
            <p:cNvGrpSpPr/>
            <p:nvPr/>
          </p:nvGrpSpPr>
          <p:grpSpPr>
            <a:xfrm>
              <a:off x="0" y="0"/>
              <a:ext cx="7686675" cy="7058025"/>
              <a:chOff x="0" y="0"/>
              <a:chExt cx="7686675" cy="7058025"/>
            </a:xfrm>
          </p:grpSpPr>
          <p:grpSp>
            <p:nvGrpSpPr>
              <p:cNvPr id="8" name="Group 7">
                <a:extLst>
                  <a:ext uri="{FF2B5EF4-FFF2-40B4-BE49-F238E27FC236}">
                    <a16:creationId xmlns:a16="http://schemas.microsoft.com/office/drawing/2014/main" id="{FCA1B649-B8A3-4F08-A2EC-F426BCF46515}"/>
                  </a:ext>
                </a:extLst>
              </p:cNvPr>
              <p:cNvGrpSpPr/>
              <p:nvPr/>
            </p:nvGrpSpPr>
            <p:grpSpPr>
              <a:xfrm>
                <a:off x="0" y="0"/>
                <a:ext cx="7686675" cy="7058025"/>
                <a:chOff x="0" y="0"/>
                <a:chExt cx="7686675" cy="7058025"/>
              </a:xfrm>
            </p:grpSpPr>
            <p:grpSp>
              <p:nvGrpSpPr>
                <p:cNvPr id="10" name="Group 9">
                  <a:extLst>
                    <a:ext uri="{FF2B5EF4-FFF2-40B4-BE49-F238E27FC236}">
                      <a16:creationId xmlns:a16="http://schemas.microsoft.com/office/drawing/2014/main" id="{993F4DA8-3BA0-4522-86FF-5F276CF2B346}"/>
                    </a:ext>
                  </a:extLst>
                </p:cNvPr>
                <p:cNvGrpSpPr/>
                <p:nvPr/>
              </p:nvGrpSpPr>
              <p:grpSpPr>
                <a:xfrm>
                  <a:off x="0" y="0"/>
                  <a:ext cx="7686675" cy="7058025"/>
                  <a:chOff x="0" y="0"/>
                  <a:chExt cx="7686675" cy="7058025"/>
                </a:xfrm>
              </p:grpSpPr>
              <p:pic>
                <p:nvPicPr>
                  <p:cNvPr id="12" name="Picture 11">
                    <a:extLst>
                      <a:ext uri="{FF2B5EF4-FFF2-40B4-BE49-F238E27FC236}">
                        <a16:creationId xmlns:a16="http://schemas.microsoft.com/office/drawing/2014/main" id="{815C829C-EA9D-4366-8FB7-84F0204F2225}"/>
                      </a:ext>
                    </a:extLst>
                  </p:cNvPr>
                  <p:cNvPicPr>
                    <a:picLocks noChangeAspect="1"/>
                  </p:cNvPicPr>
                  <p:nvPr/>
                </p:nvPicPr>
                <p:blipFill rotWithShape="1">
                  <a:blip r:embed="rId3">
                    <a:extLst>
                      <a:ext uri="{28A0092B-C50C-407E-A947-70E740481C1C}">
                        <a14:useLocalDpi xmlns:a14="http://schemas.microsoft.com/office/drawing/2010/main" val="0"/>
                      </a:ext>
                    </a:extLst>
                  </a:blip>
                  <a:srcRect l="21474" t="36859" r="9777" b="19338"/>
                  <a:stretch/>
                </p:blipFill>
                <p:spPr bwMode="auto">
                  <a:xfrm>
                    <a:off x="0" y="4133850"/>
                    <a:ext cx="7647940" cy="2924175"/>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27763715-65A0-49F1-AFFF-E106C734B237}"/>
                      </a:ext>
                    </a:extLst>
                  </p:cNvPr>
                  <p:cNvPicPr>
                    <a:picLocks noChangeAspect="1"/>
                  </p:cNvPicPr>
                  <p:nvPr/>
                </p:nvPicPr>
                <p:blipFill rotWithShape="1">
                  <a:blip r:embed="rId4">
                    <a:extLst>
                      <a:ext uri="{28A0092B-C50C-407E-A947-70E740481C1C}">
                        <a14:useLocalDpi xmlns:a14="http://schemas.microsoft.com/office/drawing/2010/main" val="0"/>
                      </a:ext>
                    </a:extLst>
                  </a:blip>
                  <a:srcRect l="21475" t="22168" r="9455" b="15333"/>
                  <a:stretch/>
                </p:blipFill>
                <p:spPr bwMode="auto">
                  <a:xfrm>
                    <a:off x="0" y="0"/>
                    <a:ext cx="7686675" cy="4172585"/>
                  </a:xfrm>
                  <a:prstGeom prst="rect">
                    <a:avLst/>
                  </a:prstGeom>
                  <a:ln>
                    <a:noFill/>
                  </a:ln>
                  <a:extLst>
                    <a:ext uri="{53640926-AAD7-44D8-BBD7-CCE9431645EC}">
                      <a14:shadowObscured xmlns:a14="http://schemas.microsoft.com/office/drawing/2010/main"/>
                    </a:ext>
                  </a:extLst>
                </p:spPr>
              </p:pic>
            </p:grpSp>
            <p:pic>
              <p:nvPicPr>
                <p:cNvPr id="11" name="Picture 10">
                  <a:extLst>
                    <a:ext uri="{FF2B5EF4-FFF2-40B4-BE49-F238E27FC236}">
                      <a16:creationId xmlns:a16="http://schemas.microsoft.com/office/drawing/2014/main" id="{282E8630-5624-4B77-9B77-B3F2C9001A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17207" y="775764"/>
                  <a:ext cx="285750" cy="85725"/>
                </a:xfrm>
                <a:prstGeom prst="rect">
                  <a:avLst/>
                </a:prstGeom>
                <a:noFill/>
                <a:ln>
                  <a:noFill/>
                </a:ln>
              </p:spPr>
            </p:pic>
          </p:grpSp>
          <p:pic>
            <p:nvPicPr>
              <p:cNvPr id="9" name="Picture 8">
                <a:extLst>
                  <a:ext uri="{FF2B5EF4-FFF2-40B4-BE49-F238E27FC236}">
                    <a16:creationId xmlns:a16="http://schemas.microsoft.com/office/drawing/2014/main" id="{E3182ED7-60D4-4147-BE2B-FDD7EF2EDBF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305050"/>
                <a:ext cx="783590" cy="106680"/>
              </a:xfrm>
              <a:prstGeom prst="rect">
                <a:avLst/>
              </a:prstGeom>
              <a:noFill/>
              <a:ln>
                <a:noFill/>
              </a:ln>
            </p:spPr>
          </p:pic>
        </p:grpSp>
        <p:pic>
          <p:nvPicPr>
            <p:cNvPr id="7" name="Picture 6">
              <a:extLst>
                <a:ext uri="{FF2B5EF4-FFF2-40B4-BE49-F238E27FC236}">
                  <a16:creationId xmlns:a16="http://schemas.microsoft.com/office/drawing/2014/main" id="{1680EC88-B9B0-4A05-8C04-F1DC749609DD}"/>
                </a:ext>
              </a:extLst>
            </p:cNvPr>
            <p:cNvPicPr>
              <a:picLocks noChangeAspect="1"/>
            </p:cNvPicPr>
            <p:nvPr/>
          </p:nvPicPr>
          <p:blipFill rotWithShape="1">
            <a:blip r:embed="rId7">
              <a:extLst>
                <a:ext uri="{28A0092B-C50C-407E-A947-70E740481C1C}">
                  <a14:useLocalDpi xmlns:a14="http://schemas.microsoft.com/office/drawing/2010/main" val="0"/>
                </a:ext>
              </a:extLst>
            </a:blip>
            <a:srcRect t="10910" b="10906"/>
            <a:stretch/>
          </p:blipFill>
          <p:spPr bwMode="auto">
            <a:xfrm>
              <a:off x="127530" y="2690037"/>
              <a:ext cx="638175" cy="81915"/>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31912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260219"/>
            <a:ext cx="9603275" cy="1049235"/>
          </a:xfrm>
        </p:spPr>
        <p:txBody>
          <a:bodyPr/>
          <a:lstStyle/>
          <a:p>
            <a:pPr algn="ctr"/>
            <a:r>
              <a:rPr lang="en-US" b="1" dirty="0">
                <a:cs typeface="+mn-cs"/>
              </a:rPr>
              <a:t>object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grpSp>
        <p:nvGrpSpPr>
          <p:cNvPr id="14" name="Group 13">
            <a:extLst>
              <a:ext uri="{FF2B5EF4-FFF2-40B4-BE49-F238E27FC236}">
                <a16:creationId xmlns:a16="http://schemas.microsoft.com/office/drawing/2014/main" id="{F2B11313-40FB-4F40-846F-DF545E328111}"/>
              </a:ext>
            </a:extLst>
          </p:cNvPr>
          <p:cNvGrpSpPr/>
          <p:nvPr/>
        </p:nvGrpSpPr>
        <p:grpSpPr>
          <a:xfrm>
            <a:off x="733061" y="102463"/>
            <a:ext cx="10659464" cy="6628119"/>
            <a:chOff x="0" y="0"/>
            <a:chExt cx="7188200" cy="4533900"/>
          </a:xfrm>
        </p:grpSpPr>
        <p:pic>
          <p:nvPicPr>
            <p:cNvPr id="15" name="Picture 14">
              <a:extLst>
                <a:ext uri="{FF2B5EF4-FFF2-40B4-BE49-F238E27FC236}">
                  <a16:creationId xmlns:a16="http://schemas.microsoft.com/office/drawing/2014/main" id="{718DDA5E-DD6E-410C-B717-2E24792CF622}"/>
                </a:ext>
              </a:extLst>
            </p:cNvPr>
            <p:cNvPicPr>
              <a:picLocks noChangeAspect="1"/>
            </p:cNvPicPr>
            <p:nvPr/>
          </p:nvPicPr>
          <p:blipFill rotWithShape="1">
            <a:blip r:embed="rId3">
              <a:extLst>
                <a:ext uri="{28A0092B-C50C-407E-A947-70E740481C1C}">
                  <a14:useLocalDpi xmlns:a14="http://schemas.microsoft.com/office/drawing/2010/main" val="0"/>
                </a:ext>
              </a:extLst>
            </a:blip>
            <a:srcRect l="32693" t="25375" r="4808" b="8921"/>
            <a:stretch/>
          </p:blipFill>
          <p:spPr bwMode="auto">
            <a:xfrm>
              <a:off x="0" y="0"/>
              <a:ext cx="7188200" cy="4533900"/>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B7CB9213-BE3C-4D8A-8004-D778A449FB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04950" y="844550"/>
              <a:ext cx="542925" cy="104775"/>
            </a:xfrm>
            <a:prstGeom prst="rect">
              <a:avLst/>
            </a:prstGeom>
            <a:noFill/>
            <a:ln>
              <a:noFill/>
            </a:ln>
          </p:spPr>
        </p:pic>
        <p:pic>
          <p:nvPicPr>
            <p:cNvPr id="17" name="Picture 16">
              <a:extLst>
                <a:ext uri="{FF2B5EF4-FFF2-40B4-BE49-F238E27FC236}">
                  <a16:creationId xmlns:a16="http://schemas.microsoft.com/office/drawing/2014/main" id="{D9C6C01D-B6EE-4237-AC60-2D16EE8338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3050" y="4349750"/>
              <a:ext cx="552450" cy="107950"/>
            </a:xfrm>
            <a:prstGeom prst="rect">
              <a:avLst/>
            </a:prstGeom>
            <a:noFill/>
            <a:ln>
              <a:noFill/>
            </a:ln>
          </p:spPr>
        </p:pic>
        <p:pic>
          <p:nvPicPr>
            <p:cNvPr id="18" name="Picture 17">
              <a:extLst>
                <a:ext uri="{FF2B5EF4-FFF2-40B4-BE49-F238E27FC236}">
                  <a16:creationId xmlns:a16="http://schemas.microsoft.com/office/drawing/2014/main" id="{ADABAD5B-867E-4041-BEE2-1FC668BD82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03500" y="4349750"/>
              <a:ext cx="552450" cy="107950"/>
            </a:xfrm>
            <a:prstGeom prst="rect">
              <a:avLst/>
            </a:prstGeom>
            <a:noFill/>
            <a:ln>
              <a:noFill/>
            </a:ln>
          </p:spPr>
        </p:pic>
        <p:pic>
          <p:nvPicPr>
            <p:cNvPr id="19" name="Picture 18">
              <a:extLst>
                <a:ext uri="{FF2B5EF4-FFF2-40B4-BE49-F238E27FC236}">
                  <a16:creationId xmlns:a16="http://schemas.microsoft.com/office/drawing/2014/main" id="{4B52892B-6CA1-4750-9866-F74F16A0E8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38700" y="4356100"/>
              <a:ext cx="552450" cy="107950"/>
            </a:xfrm>
            <a:prstGeom prst="rect">
              <a:avLst/>
            </a:prstGeom>
            <a:noFill/>
            <a:ln>
              <a:noFill/>
            </a:ln>
          </p:spPr>
        </p:pic>
      </p:grpSp>
    </p:spTree>
    <p:extLst>
      <p:ext uri="{BB962C8B-B14F-4D97-AF65-F5344CB8AC3E}">
        <p14:creationId xmlns:p14="http://schemas.microsoft.com/office/powerpoint/2010/main" val="265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Activity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pic>
        <p:nvPicPr>
          <p:cNvPr id="10" name="Picture 9">
            <a:extLst>
              <a:ext uri="{FF2B5EF4-FFF2-40B4-BE49-F238E27FC236}">
                <a16:creationId xmlns:a16="http://schemas.microsoft.com/office/drawing/2014/main" id="{A0674023-AF13-480D-ABC1-E0983D7078BE}"/>
              </a:ext>
            </a:extLst>
          </p:cNvPr>
          <p:cNvPicPr/>
          <p:nvPr/>
        </p:nvPicPr>
        <p:blipFill rotWithShape="1">
          <a:blip r:embed="rId3">
            <a:extLst>
              <a:ext uri="{28A0092B-C50C-407E-A947-70E740481C1C}">
                <a14:useLocalDpi xmlns:a14="http://schemas.microsoft.com/office/drawing/2010/main" val="0"/>
              </a:ext>
            </a:extLst>
          </a:blip>
          <a:srcRect l="22756" t="25107" r="11057" b="7051"/>
          <a:stretch/>
        </p:blipFill>
        <p:spPr bwMode="auto">
          <a:xfrm>
            <a:off x="914967" y="212892"/>
            <a:ext cx="10507538" cy="63827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7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sequence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grpSp>
        <p:nvGrpSpPr>
          <p:cNvPr id="5" name="Group 4">
            <a:extLst>
              <a:ext uri="{FF2B5EF4-FFF2-40B4-BE49-F238E27FC236}">
                <a16:creationId xmlns:a16="http://schemas.microsoft.com/office/drawing/2014/main" id="{10F8BE93-CE84-4162-B00A-F60E2048DFC3}"/>
              </a:ext>
            </a:extLst>
          </p:cNvPr>
          <p:cNvGrpSpPr/>
          <p:nvPr/>
        </p:nvGrpSpPr>
        <p:grpSpPr>
          <a:xfrm>
            <a:off x="1152136" y="190983"/>
            <a:ext cx="9887728" cy="6464649"/>
            <a:chOff x="0" y="0"/>
            <a:chExt cx="5943600" cy="4457700"/>
          </a:xfrm>
        </p:grpSpPr>
        <p:pic>
          <p:nvPicPr>
            <p:cNvPr id="6" name="Picture 5">
              <a:extLst>
                <a:ext uri="{FF2B5EF4-FFF2-40B4-BE49-F238E27FC236}">
                  <a16:creationId xmlns:a16="http://schemas.microsoft.com/office/drawing/2014/main" id="{0BB3F6EB-800E-4491-A12E-B160D26BDCA6}"/>
                </a:ext>
              </a:extLst>
            </p:cNvPr>
            <p:cNvPicPr>
              <a:picLocks noChangeAspect="1"/>
            </p:cNvPicPr>
            <p:nvPr/>
          </p:nvPicPr>
          <p:blipFill rotWithShape="1">
            <a:blip r:embed="rId3">
              <a:extLst>
                <a:ext uri="{28A0092B-C50C-407E-A947-70E740481C1C}">
                  <a14:useLocalDpi xmlns:a14="http://schemas.microsoft.com/office/drawing/2010/main" val="0"/>
                </a:ext>
              </a:extLst>
            </a:blip>
            <a:srcRect l="24839" t="23771" r="20032" b="7318"/>
            <a:stretch/>
          </p:blipFill>
          <p:spPr bwMode="auto">
            <a:xfrm>
              <a:off x="0" y="0"/>
              <a:ext cx="5943600" cy="4457700"/>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EAFBFBE6-9D24-413A-BC28-F160C23F9E0B}"/>
                </a:ext>
              </a:extLst>
            </p:cNvPr>
            <p:cNvSpPr/>
            <p:nvPr/>
          </p:nvSpPr>
          <p:spPr>
            <a:xfrm>
              <a:off x="1564523" y="1146964"/>
              <a:ext cx="7493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ectangle 7">
              <a:extLst>
                <a:ext uri="{FF2B5EF4-FFF2-40B4-BE49-F238E27FC236}">
                  <a16:creationId xmlns:a16="http://schemas.microsoft.com/office/drawing/2014/main" id="{3FED4FE3-47C8-412F-A7BE-090394DB4AF8}"/>
                </a:ext>
              </a:extLst>
            </p:cNvPr>
            <p:cNvSpPr/>
            <p:nvPr/>
          </p:nvSpPr>
          <p:spPr>
            <a:xfrm>
              <a:off x="3631172" y="1522238"/>
              <a:ext cx="63955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8">
              <a:extLst>
                <a:ext uri="{FF2B5EF4-FFF2-40B4-BE49-F238E27FC236}">
                  <a16:creationId xmlns:a16="http://schemas.microsoft.com/office/drawing/2014/main" id="{A1475531-07FE-4D45-B1A0-AF78011B490F}"/>
                </a:ext>
              </a:extLst>
            </p:cNvPr>
            <p:cNvSpPr/>
            <p:nvPr/>
          </p:nvSpPr>
          <p:spPr>
            <a:xfrm>
              <a:off x="3514890" y="3377466"/>
              <a:ext cx="702927"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405214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State machine diagram</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grpSp>
        <p:nvGrpSpPr>
          <p:cNvPr id="5" name="Group 4">
            <a:extLst>
              <a:ext uri="{FF2B5EF4-FFF2-40B4-BE49-F238E27FC236}">
                <a16:creationId xmlns:a16="http://schemas.microsoft.com/office/drawing/2014/main" id="{52E4F949-0A20-47A5-AA72-50E456053307}"/>
              </a:ext>
            </a:extLst>
          </p:cNvPr>
          <p:cNvGrpSpPr/>
          <p:nvPr/>
        </p:nvGrpSpPr>
        <p:grpSpPr>
          <a:xfrm>
            <a:off x="771706" y="717652"/>
            <a:ext cx="10830681" cy="5668158"/>
            <a:chOff x="0" y="0"/>
            <a:chExt cx="6931025" cy="2933700"/>
          </a:xfrm>
        </p:grpSpPr>
        <p:pic>
          <p:nvPicPr>
            <p:cNvPr id="6" name="Picture 5">
              <a:extLst>
                <a:ext uri="{FF2B5EF4-FFF2-40B4-BE49-F238E27FC236}">
                  <a16:creationId xmlns:a16="http://schemas.microsoft.com/office/drawing/2014/main" id="{E16C556B-2C42-4E0B-A289-7E2468A52CCE}"/>
                </a:ext>
              </a:extLst>
            </p:cNvPr>
            <p:cNvPicPr>
              <a:picLocks noChangeAspect="1"/>
            </p:cNvPicPr>
            <p:nvPr/>
          </p:nvPicPr>
          <p:blipFill rotWithShape="1">
            <a:blip r:embed="rId3">
              <a:extLst>
                <a:ext uri="{28A0092B-C50C-407E-A947-70E740481C1C}">
                  <a14:useLocalDpi xmlns:a14="http://schemas.microsoft.com/office/drawing/2010/main" val="0"/>
                </a:ext>
              </a:extLst>
            </a:blip>
            <a:srcRect l="17308" t="40598" r="9615" b="7852"/>
            <a:stretch/>
          </p:blipFill>
          <p:spPr bwMode="auto">
            <a:xfrm>
              <a:off x="0" y="0"/>
              <a:ext cx="6931025" cy="2933700"/>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E419D854-C9AA-4F15-97E7-6FDEED243F6B}"/>
                </a:ext>
              </a:extLst>
            </p:cNvPr>
            <p:cNvSpPr/>
            <p:nvPr/>
          </p:nvSpPr>
          <p:spPr>
            <a:xfrm>
              <a:off x="635000" y="1279525"/>
              <a:ext cx="7493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70727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err="1">
                <a:cs typeface="+mn-cs"/>
              </a:rPr>
              <a:t>erd</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endParaRPr lang="he-IL" dirty="0"/>
          </a:p>
          <a:p>
            <a:pPr marL="0" indent="0" algn="r">
              <a:buNone/>
            </a:pPr>
            <a:endParaRPr lang="en-US" dirty="0"/>
          </a:p>
        </p:txBody>
      </p:sp>
      <p:grpSp>
        <p:nvGrpSpPr>
          <p:cNvPr id="8" name="Group 7">
            <a:extLst>
              <a:ext uri="{FF2B5EF4-FFF2-40B4-BE49-F238E27FC236}">
                <a16:creationId xmlns:a16="http://schemas.microsoft.com/office/drawing/2014/main" id="{0FB7CA5E-1741-4098-B969-8988943A4E75}"/>
              </a:ext>
            </a:extLst>
          </p:cNvPr>
          <p:cNvGrpSpPr/>
          <p:nvPr/>
        </p:nvGrpSpPr>
        <p:grpSpPr>
          <a:xfrm>
            <a:off x="1137146" y="179648"/>
            <a:ext cx="9902718" cy="6565925"/>
            <a:chOff x="-175944" y="-157286"/>
            <a:chExt cx="4793938" cy="3443519"/>
          </a:xfrm>
        </p:grpSpPr>
        <p:pic>
          <p:nvPicPr>
            <p:cNvPr id="9" name="Picture 8">
              <a:extLst>
                <a:ext uri="{FF2B5EF4-FFF2-40B4-BE49-F238E27FC236}">
                  <a16:creationId xmlns:a16="http://schemas.microsoft.com/office/drawing/2014/main" id="{B4C6524D-22D8-43C0-8766-EF5FE8160ECC}"/>
                </a:ext>
              </a:extLst>
            </p:cNvPr>
            <p:cNvPicPr>
              <a:picLocks noChangeAspect="1"/>
            </p:cNvPicPr>
            <p:nvPr/>
          </p:nvPicPr>
          <p:blipFill rotWithShape="1">
            <a:blip r:embed="rId3">
              <a:extLst>
                <a:ext uri="{28A0092B-C50C-407E-A947-70E740481C1C}">
                  <a14:useLocalDpi xmlns:a14="http://schemas.microsoft.com/office/drawing/2010/main" val="0"/>
                </a:ext>
              </a:extLst>
            </a:blip>
            <a:srcRect l="14731" t="28038" r="5300" b="11679"/>
            <a:stretch/>
          </p:blipFill>
          <p:spPr bwMode="auto">
            <a:xfrm>
              <a:off x="-175944" y="-157286"/>
              <a:ext cx="4750435" cy="201295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D5E0F0D-8180-485C-A3F7-DABEAF11A799}"/>
                </a:ext>
              </a:extLst>
            </p:cNvPr>
            <p:cNvPicPr>
              <a:picLocks noChangeAspect="1"/>
            </p:cNvPicPr>
            <p:nvPr/>
          </p:nvPicPr>
          <p:blipFill rotWithShape="1">
            <a:blip r:embed="rId4">
              <a:extLst>
                <a:ext uri="{28A0092B-C50C-407E-A947-70E740481C1C}">
                  <a14:useLocalDpi xmlns:a14="http://schemas.microsoft.com/office/drawing/2010/main" val="0"/>
                </a:ext>
              </a:extLst>
            </a:blip>
            <a:srcRect l="15578" t="44658" r="4575" b="12190"/>
            <a:stretch/>
          </p:blipFill>
          <p:spPr bwMode="auto">
            <a:xfrm>
              <a:off x="-125456" y="1845418"/>
              <a:ext cx="4743450" cy="144081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64852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en-US" b="1" dirty="0">
                <a:cs typeface="+mn-cs"/>
              </a:rPr>
              <a:t>Notifications</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במסגרת הדרישות למימוש האפליקציה שלנו נדרשנו להוסיף </a:t>
            </a:r>
            <a:r>
              <a:rPr lang="en-US" dirty="0"/>
              <a:t>notifications, sensors</a:t>
            </a:r>
            <a:r>
              <a:rPr lang="he-IL" dirty="0"/>
              <a:t> וכו'.</a:t>
            </a:r>
          </a:p>
          <a:p>
            <a:pPr algn="r" rtl="1"/>
            <a:r>
              <a:rPr lang="he-IL" dirty="0"/>
              <a:t>בחרנו להוסיף את התוספות הבאות לאפליקציה שלנו:</a:t>
            </a:r>
          </a:p>
          <a:p>
            <a:pPr lvl="1" algn="r" rtl="1"/>
            <a:r>
              <a:rPr lang="en-US" dirty="0"/>
              <a:t>Splash</a:t>
            </a:r>
            <a:r>
              <a:rPr lang="he-IL" dirty="0"/>
              <a:t> – בזמן שהאפליקציה עולה על המכשיר יהיה את הלוגו של האפליקציה שלנו על המסך (בדומה ל-</a:t>
            </a:r>
            <a:r>
              <a:rPr lang="en-US" dirty="0"/>
              <a:t>YouTube</a:t>
            </a:r>
            <a:r>
              <a:rPr lang="he-IL" dirty="0"/>
              <a:t>).</a:t>
            </a:r>
          </a:p>
          <a:p>
            <a:pPr lvl="1" algn="r" rtl="1"/>
            <a:r>
              <a:rPr lang="en-US" dirty="0"/>
              <a:t>Notification</a:t>
            </a:r>
            <a:r>
              <a:rPr lang="he-IL" dirty="0"/>
              <a:t> – ניתן לראות בסרטון של הרצת האלגוריתם </a:t>
            </a:r>
            <a:r>
              <a:rPr lang="en-US" dirty="0"/>
              <a:t>notification</a:t>
            </a:r>
            <a:r>
              <a:rPr lang="he-IL" dirty="0"/>
              <a:t> על קבלת התוצאות של חישוב האלגוריתם. כאשר המשתמש לוחץ על ה-</a:t>
            </a:r>
            <a:r>
              <a:rPr lang="en-US" dirty="0"/>
              <a:t>notification</a:t>
            </a:r>
            <a:r>
              <a:rPr lang="he-IL" dirty="0"/>
              <a:t> הוא יועבר ישירות למסך התוצאות (מסך ההודעה מהפרופיל שלו).</a:t>
            </a:r>
          </a:p>
        </p:txBody>
      </p:sp>
    </p:spTree>
    <p:extLst>
      <p:ext uri="{BB962C8B-B14F-4D97-AF65-F5344CB8AC3E}">
        <p14:creationId xmlns:p14="http://schemas.microsoft.com/office/powerpoint/2010/main" val="3713202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he-IL" b="1" dirty="0">
                <a:cs typeface="+mn-cs"/>
              </a:rPr>
              <a:t>תיאור המערכת בפועל</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fontScale="92500" lnSpcReduction="10000"/>
          </a:bodyPr>
          <a:lstStyle/>
          <a:p>
            <a:pPr algn="r" rtl="1"/>
            <a:r>
              <a:rPr lang="he-IL" b="1" dirty="0"/>
              <a:t>תהליך ראשון</a:t>
            </a:r>
            <a:r>
              <a:rPr lang="he-IL" dirty="0"/>
              <a:t>: תהליך הרשמה והקמת פרופיל של משתמש מועמד חדש (</a:t>
            </a:r>
            <a:r>
              <a:rPr lang="en-US" dirty="0"/>
              <a:t>Applicant</a:t>
            </a:r>
            <a:r>
              <a:rPr lang="he-IL" dirty="0"/>
              <a:t>).</a:t>
            </a:r>
          </a:p>
          <a:p>
            <a:pPr lvl="1" algn="r" rtl="1"/>
            <a:r>
              <a:rPr lang="he-IL" dirty="0"/>
              <a:t>תהליך זה הינו ארוך ורב שלבי, בסוף ההרשמה למועמד יש פרופיל עם כלל הנתונים שהינו צריך למען ביצוע חישוב האלגוריתם.</a:t>
            </a:r>
          </a:p>
          <a:p>
            <a:pPr lvl="1" algn="r" rtl="1"/>
            <a:r>
              <a:rPr lang="he-IL" dirty="0">
                <a:hlinkClick r:id="rId3" action="ppaction://hlinksldjump"/>
              </a:rPr>
              <a:t>קישור לסרטון הרשמה ופתיחת פרופיל.</a:t>
            </a:r>
            <a:endParaRPr lang="he-IL" dirty="0"/>
          </a:p>
          <a:p>
            <a:pPr algn="r" rtl="1">
              <a:lnSpc>
                <a:spcPct val="100000"/>
              </a:lnSpc>
            </a:pPr>
            <a:r>
              <a:rPr lang="he-IL" b="1" dirty="0"/>
              <a:t>תהליך שני</a:t>
            </a:r>
            <a:r>
              <a:rPr lang="he-IL" dirty="0"/>
              <a:t>: הרצת האלגוריתם והזנת התוצאות מתוך פרופיל המנהל. </a:t>
            </a:r>
          </a:p>
          <a:p>
            <a:pPr marL="0" indent="0" algn="r" rtl="1">
              <a:lnSpc>
                <a:spcPct val="100000"/>
              </a:lnSpc>
              <a:buNone/>
            </a:pPr>
            <a:r>
              <a:rPr lang="he-IL" dirty="0"/>
              <a:t>		(+ עדכון תאריך חישוב הבא).</a:t>
            </a:r>
          </a:p>
          <a:p>
            <a:pPr lvl="1" algn="r" rtl="1"/>
            <a:r>
              <a:rPr lang="he-IL" dirty="0"/>
              <a:t>בתהליך זה המנהל נכנס לפרופיל שלו, מריץ את האלגוריתם וכאשר המשתמשים יכנסו לפרופיל שלהם יוכלו לראות את תוצאת החישוב בעמוד ההודעות שלהם. בנוסף, יכול המנהל לאחר ביצוע החישוב לקבוע את מועדי החישוב הבא ולשנות את נעילת סוגי המשתמשים השונים במערכת.</a:t>
            </a:r>
          </a:p>
          <a:p>
            <a:pPr lvl="1" algn="r" rtl="1"/>
            <a:r>
              <a:rPr lang="he-IL" dirty="0">
                <a:hlinkClick r:id="rId4" action="ppaction://hlinksldjump"/>
              </a:rPr>
              <a:t>קישור לסרטון</a:t>
            </a:r>
            <a:r>
              <a:rPr lang="en-US" dirty="0">
                <a:hlinkClick r:id="rId4" action="ppaction://hlinksldjump"/>
              </a:rPr>
              <a:t> </a:t>
            </a:r>
            <a:r>
              <a:rPr lang="he-IL" dirty="0">
                <a:hlinkClick r:id="rId4" action="ppaction://hlinksldjump"/>
              </a:rPr>
              <a:t>הרצת אלגוריתם.</a:t>
            </a:r>
            <a:endParaRPr lang="he-IL" dirty="0"/>
          </a:p>
          <a:p>
            <a:pPr lvl="1" algn="r" rtl="1"/>
            <a:r>
              <a:rPr lang="he-IL" dirty="0">
                <a:hlinkClick r:id="rId5" action="ppaction://hlinksldjump"/>
              </a:rPr>
              <a:t>קישור לסרטון בדיקת תוצאה (ע"י משתמש).</a:t>
            </a:r>
            <a:endParaRPr lang="he-IL" dirty="0"/>
          </a:p>
          <a:p>
            <a:pPr algn="r" rtl="1"/>
            <a:endParaRPr lang="he-IL" dirty="0"/>
          </a:p>
        </p:txBody>
      </p:sp>
    </p:spTree>
    <p:extLst>
      <p:ext uri="{BB962C8B-B14F-4D97-AF65-F5344CB8AC3E}">
        <p14:creationId xmlns:p14="http://schemas.microsoft.com/office/powerpoint/2010/main" val="52055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en-US" dirty="0"/>
              <a:t>PERFECT MATCH</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lstStyle/>
          <a:p>
            <a:pPr algn="r" rtl="1"/>
            <a:r>
              <a:rPr lang="he-IL" b="1" dirty="0"/>
              <a:t>רעיון כללי</a:t>
            </a:r>
            <a:r>
              <a:rPr lang="he-IL" dirty="0"/>
              <a:t>: האפליקציה שלנו משדכת בין מועמדים לתואר שני למוסדות הלימודים השונים אשר רשומים אליה עפ"י נתוני המועמדים ודרישות מוסדות הלימודים.</a:t>
            </a:r>
          </a:p>
          <a:p>
            <a:pPr algn="r" rtl="1"/>
            <a:endParaRPr lang="he-IL" dirty="0"/>
          </a:p>
          <a:p>
            <a:pPr algn="r" rtl="1"/>
            <a:r>
              <a:rPr lang="he-IL" b="1" dirty="0"/>
              <a:t>סוגי המשתמשים באפליקציה:</a:t>
            </a:r>
          </a:p>
          <a:p>
            <a:pPr lvl="1" algn="r" rtl="1"/>
            <a:r>
              <a:rPr lang="he-IL" dirty="0"/>
              <a:t>מועמדים שרוצים להתחיל לימודי תואר שני במוסדות לימוד אקדמיים.</a:t>
            </a:r>
          </a:p>
          <a:p>
            <a:pPr lvl="1" algn="r" rtl="1"/>
            <a:r>
              <a:rPr lang="he-IL" dirty="0"/>
              <a:t>מוסדות הלימוד אשר אליהם ניתן להירשם לתואר שני.</a:t>
            </a:r>
          </a:p>
          <a:p>
            <a:pPr lvl="1" algn="r" rtl="1"/>
            <a:r>
              <a:rPr lang="he-IL" dirty="0"/>
              <a:t>מנהל אשר בקבועי זמן מוגדרים מראש מבצע הרצה של אלגוריתם החישוב של האפליקציה עבור כל המועמדים הרשומים.</a:t>
            </a:r>
          </a:p>
          <a:p>
            <a:pPr marL="0" indent="0" algn="r">
              <a:buNone/>
            </a:pPr>
            <a:endParaRPr lang="en-US" dirty="0"/>
          </a:p>
        </p:txBody>
      </p:sp>
    </p:spTree>
    <p:extLst>
      <p:ext uri="{BB962C8B-B14F-4D97-AF65-F5344CB8AC3E}">
        <p14:creationId xmlns:p14="http://schemas.microsoft.com/office/powerpoint/2010/main" val="1587327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Sign up &amp; create profile</a:t>
            </a:r>
          </a:p>
        </p:txBody>
      </p:sp>
      <p:pic>
        <p:nvPicPr>
          <p:cNvPr id="4" name="signup">
            <a:hlinkClick r:id="" action="ppaction://media"/>
            <a:extLst>
              <a:ext uri="{FF2B5EF4-FFF2-40B4-BE49-F238E27FC236}">
                <a16:creationId xmlns:a16="http://schemas.microsoft.com/office/drawing/2014/main" id="{C93BE8D6-46EC-4B58-ADBC-DFBCBF5C7A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91513" y="53008"/>
            <a:ext cx="8693426" cy="6754566"/>
          </a:xfrm>
        </p:spPr>
      </p:pic>
      <p:sp>
        <p:nvSpPr>
          <p:cNvPr id="5" name="TextBox 4">
            <a:extLst>
              <a:ext uri="{FF2B5EF4-FFF2-40B4-BE49-F238E27FC236}">
                <a16:creationId xmlns:a16="http://schemas.microsoft.com/office/drawing/2014/main" id="{7EEB3A84-66E2-4BF0-8C4D-A0C28405FAD3}"/>
              </a:ext>
            </a:extLst>
          </p:cNvPr>
          <p:cNvSpPr txBox="1"/>
          <p:nvPr/>
        </p:nvSpPr>
        <p:spPr>
          <a:xfrm>
            <a:off x="269823" y="5501390"/>
            <a:ext cx="1166765" cy="369332"/>
          </a:xfrm>
          <a:prstGeom prst="rect">
            <a:avLst/>
          </a:prstGeom>
          <a:noFill/>
        </p:spPr>
        <p:txBody>
          <a:bodyPr wrap="square" rtlCol="0">
            <a:spAutoFit/>
          </a:bodyPr>
          <a:lstStyle/>
          <a:p>
            <a:r>
              <a:rPr lang="en-US" dirty="0">
                <a:hlinkClick r:id="rId6" action="ppaction://hlinksldjump"/>
              </a:rPr>
              <a:t>Back</a:t>
            </a:r>
            <a:endParaRPr lang="en-US" dirty="0"/>
          </a:p>
        </p:txBody>
      </p:sp>
    </p:spTree>
    <p:extLst>
      <p:ext uri="{BB962C8B-B14F-4D97-AF65-F5344CB8AC3E}">
        <p14:creationId xmlns:p14="http://schemas.microsoft.com/office/powerpoint/2010/main" val="164969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Run Algorithm</a:t>
            </a:r>
          </a:p>
        </p:txBody>
      </p:sp>
      <p:pic>
        <p:nvPicPr>
          <p:cNvPr id="6" name="runAlgorithm">
            <a:hlinkClick r:id="" action="ppaction://media"/>
            <a:extLst>
              <a:ext uri="{FF2B5EF4-FFF2-40B4-BE49-F238E27FC236}">
                <a16:creationId xmlns:a16="http://schemas.microsoft.com/office/drawing/2014/main" id="{7ABCBD9D-CB74-4F83-ADF6-0959B8DB994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37252" y="77751"/>
            <a:ext cx="8653670" cy="6723070"/>
          </a:xfrm>
        </p:spPr>
      </p:pic>
      <p:sp>
        <p:nvSpPr>
          <p:cNvPr id="7" name="TextBox 6">
            <a:extLst>
              <a:ext uri="{FF2B5EF4-FFF2-40B4-BE49-F238E27FC236}">
                <a16:creationId xmlns:a16="http://schemas.microsoft.com/office/drawing/2014/main" id="{D9EB00A8-D623-45DE-A741-DA8FD770CF83}"/>
              </a:ext>
            </a:extLst>
          </p:cNvPr>
          <p:cNvSpPr txBox="1"/>
          <p:nvPr/>
        </p:nvSpPr>
        <p:spPr>
          <a:xfrm>
            <a:off x="179882" y="5531370"/>
            <a:ext cx="1139252" cy="369332"/>
          </a:xfrm>
          <a:prstGeom prst="rect">
            <a:avLst/>
          </a:prstGeom>
          <a:noFill/>
        </p:spPr>
        <p:txBody>
          <a:bodyPr wrap="square" rtlCol="0">
            <a:spAutoFit/>
          </a:bodyPr>
          <a:lstStyle/>
          <a:p>
            <a:r>
              <a:rPr lang="en-US" dirty="0">
                <a:hlinkClick r:id="rId6" action="ppaction://hlinksldjump"/>
              </a:rPr>
              <a:t>Back</a:t>
            </a:r>
            <a:endParaRPr lang="en-US" dirty="0"/>
          </a:p>
        </p:txBody>
      </p:sp>
    </p:spTree>
    <p:extLst>
      <p:ext uri="{BB962C8B-B14F-4D97-AF65-F5344CB8AC3E}">
        <p14:creationId xmlns:p14="http://schemas.microsoft.com/office/powerpoint/2010/main" val="28773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8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a:r>
              <a:rPr lang="en-US" b="1" dirty="0">
                <a:cs typeface="+mn-cs"/>
              </a:rPr>
              <a:t>Results &amp; notification</a:t>
            </a:r>
          </a:p>
        </p:txBody>
      </p:sp>
      <p:sp>
        <p:nvSpPr>
          <p:cNvPr id="7" name="TextBox 6">
            <a:extLst>
              <a:ext uri="{FF2B5EF4-FFF2-40B4-BE49-F238E27FC236}">
                <a16:creationId xmlns:a16="http://schemas.microsoft.com/office/drawing/2014/main" id="{D9EB00A8-D623-45DE-A741-DA8FD770CF83}"/>
              </a:ext>
            </a:extLst>
          </p:cNvPr>
          <p:cNvSpPr txBox="1"/>
          <p:nvPr/>
        </p:nvSpPr>
        <p:spPr>
          <a:xfrm>
            <a:off x="179882" y="5531370"/>
            <a:ext cx="1139252" cy="369332"/>
          </a:xfrm>
          <a:prstGeom prst="rect">
            <a:avLst/>
          </a:prstGeom>
          <a:noFill/>
        </p:spPr>
        <p:txBody>
          <a:bodyPr wrap="square" rtlCol="0">
            <a:spAutoFit/>
          </a:bodyPr>
          <a:lstStyle/>
          <a:p>
            <a:r>
              <a:rPr lang="en-US" dirty="0">
                <a:hlinkClick r:id="rId5" action="ppaction://hlinksldjump"/>
              </a:rPr>
              <a:t>Back</a:t>
            </a:r>
            <a:endParaRPr lang="en-US" dirty="0"/>
          </a:p>
        </p:txBody>
      </p:sp>
      <p:pic>
        <p:nvPicPr>
          <p:cNvPr id="5" name="notification">
            <a:hlinkClick r:id="" action="ppaction://media"/>
            <a:extLst>
              <a:ext uri="{FF2B5EF4-FFF2-40B4-BE49-F238E27FC236}">
                <a16:creationId xmlns:a16="http://schemas.microsoft.com/office/drawing/2014/main" id="{177C5607-FEF3-42A9-BE92-1C165BEDA5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436588" y="97384"/>
            <a:ext cx="8591831" cy="6675027"/>
          </a:xfrm>
        </p:spPr>
      </p:pic>
    </p:spTree>
    <p:extLst>
      <p:ext uri="{BB962C8B-B14F-4D97-AF65-F5344CB8AC3E}">
        <p14:creationId xmlns:p14="http://schemas.microsoft.com/office/powerpoint/2010/main" val="53218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he-IL" b="1" dirty="0">
                <a:cs typeface="+mn-cs"/>
              </a:rPr>
              <a:t>מבנה ה-</a:t>
            </a:r>
            <a:r>
              <a:rPr lang="en-US" b="1" dirty="0">
                <a:cs typeface="+mn-cs"/>
              </a:rPr>
              <a:t>DB</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מבנה ה-</a:t>
            </a:r>
            <a:r>
              <a:rPr lang="en-US" dirty="0"/>
              <a:t>DB</a:t>
            </a:r>
            <a:r>
              <a:rPr lang="he-IL" dirty="0"/>
              <a:t> של האפליקציה שלנו דומה למה שתוכנן בשלב התכנון, אך עם זאת לאור התפתחויות במימוש בוצע באופן מעט שונה.</a:t>
            </a:r>
          </a:p>
          <a:p>
            <a:pPr algn="r" rtl="1"/>
            <a:r>
              <a:rPr lang="he-IL" dirty="0"/>
              <a:t>הסבר כללי על הטבלאות:</a:t>
            </a:r>
          </a:p>
          <a:p>
            <a:pPr lvl="1" algn="r" rtl="1"/>
            <a:r>
              <a:rPr lang="he-IL" dirty="0"/>
              <a:t>מחולקות לפי שימושים</a:t>
            </a:r>
          </a:p>
          <a:p>
            <a:pPr lvl="1" algn="r" rtl="1"/>
            <a:r>
              <a:rPr lang="he-IL" dirty="0"/>
              <a:t>טבלאות הינן רלוונטיות בחלוקה לסוגי המשתמשים באפליקציה</a:t>
            </a:r>
          </a:p>
          <a:p>
            <a:pPr lvl="1" algn="r" rtl="1"/>
            <a:r>
              <a:rPr lang="he-IL" dirty="0"/>
              <a:t>הבדל לדוגמא בין תכנון למימוש: טבלאות שהיוו מספר טבלאות בתכנון הפכו לטבלה אחת במימוש (</a:t>
            </a:r>
            <a:r>
              <a:rPr lang="en-US" dirty="0"/>
              <a:t>AllDataFaculty</a:t>
            </a:r>
            <a:r>
              <a:rPr lang="he-IL" dirty="0"/>
              <a:t>)</a:t>
            </a:r>
            <a:endParaRPr lang="en-US" dirty="0"/>
          </a:p>
          <a:p>
            <a:pPr lvl="1" algn="r" rtl="1"/>
            <a:r>
              <a:rPr lang="he-IL" dirty="0"/>
              <a:t>נא לשים לב שלא כל הטבלאות מהתכנון ממומשות בעקבות יישום שני תהליכים במערכת בלבד כמתבקש.</a:t>
            </a:r>
            <a:endParaRPr lang="en-US" dirty="0"/>
          </a:p>
          <a:p>
            <a:pPr lvl="1" algn="r" rtl="1"/>
            <a:endParaRPr lang="he-IL" dirty="0"/>
          </a:p>
        </p:txBody>
      </p:sp>
      <p:pic>
        <p:nvPicPr>
          <p:cNvPr id="5" name="Picture 4">
            <a:extLst>
              <a:ext uri="{FF2B5EF4-FFF2-40B4-BE49-F238E27FC236}">
                <a16:creationId xmlns:a16="http://schemas.microsoft.com/office/drawing/2014/main" id="{09965455-4DA3-4A92-A029-1396DFB40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072" y="1071233"/>
            <a:ext cx="9535856" cy="4715533"/>
          </a:xfrm>
          <a:prstGeom prst="rect">
            <a:avLst/>
          </a:prstGeom>
        </p:spPr>
      </p:pic>
    </p:spTree>
    <p:extLst>
      <p:ext uri="{BB962C8B-B14F-4D97-AF65-F5344CB8AC3E}">
        <p14:creationId xmlns:p14="http://schemas.microsoft.com/office/powerpoint/2010/main" val="429218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he-IL" b="1" dirty="0">
                <a:cs typeface="+mn-cs"/>
              </a:rPr>
              <a:t>דוגמאות של נתונים מה-</a:t>
            </a:r>
            <a:r>
              <a:rPr lang="en-US" b="1" dirty="0">
                <a:cs typeface="+mn-cs"/>
              </a:rPr>
              <a:t>DB</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מידע על </a:t>
            </a:r>
            <a:r>
              <a:rPr lang="en-US" dirty="0"/>
              <a:t>Applicant</a:t>
            </a:r>
            <a:endParaRPr lang="he-IL" dirty="0"/>
          </a:p>
          <a:p>
            <a:pPr marL="0" indent="0" algn="r">
              <a:buNone/>
            </a:pPr>
            <a:endParaRPr lang="en-US" dirty="0"/>
          </a:p>
        </p:txBody>
      </p:sp>
      <p:pic>
        <p:nvPicPr>
          <p:cNvPr id="5" name="Picture 4">
            <a:extLst>
              <a:ext uri="{FF2B5EF4-FFF2-40B4-BE49-F238E27FC236}">
                <a16:creationId xmlns:a16="http://schemas.microsoft.com/office/drawing/2014/main" id="{3A447A0C-5CFD-47FB-9466-7E6C7F916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019" y="628259"/>
            <a:ext cx="9573961" cy="5601482"/>
          </a:xfrm>
          <a:prstGeom prst="rect">
            <a:avLst/>
          </a:prstGeom>
        </p:spPr>
      </p:pic>
      <p:pic>
        <p:nvPicPr>
          <p:cNvPr id="7" name="Picture 6">
            <a:extLst>
              <a:ext uri="{FF2B5EF4-FFF2-40B4-BE49-F238E27FC236}">
                <a16:creationId xmlns:a16="http://schemas.microsoft.com/office/drawing/2014/main" id="{ABBBF393-1971-4A44-ACFF-D6E124F24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2303" y="0"/>
            <a:ext cx="8807393" cy="6858000"/>
          </a:xfrm>
          <a:prstGeom prst="rect">
            <a:avLst/>
          </a:prstGeom>
        </p:spPr>
      </p:pic>
      <p:pic>
        <p:nvPicPr>
          <p:cNvPr id="9" name="Picture 8">
            <a:extLst>
              <a:ext uri="{FF2B5EF4-FFF2-40B4-BE49-F238E27FC236}">
                <a16:creationId xmlns:a16="http://schemas.microsoft.com/office/drawing/2014/main" id="{92C834BE-58CE-4DB8-9163-5CF50B5D65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956" y="0"/>
            <a:ext cx="7306087" cy="6858000"/>
          </a:xfrm>
          <a:prstGeom prst="rect">
            <a:avLst/>
          </a:prstGeom>
        </p:spPr>
      </p:pic>
      <p:pic>
        <p:nvPicPr>
          <p:cNvPr id="11" name="Picture 10">
            <a:extLst>
              <a:ext uri="{FF2B5EF4-FFF2-40B4-BE49-F238E27FC236}">
                <a16:creationId xmlns:a16="http://schemas.microsoft.com/office/drawing/2014/main" id="{0B2BD9CE-06CA-42C2-A860-AD872B9D2C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1765" y="0"/>
            <a:ext cx="9088470" cy="6858000"/>
          </a:xfrm>
          <a:prstGeom prst="rect">
            <a:avLst/>
          </a:prstGeom>
        </p:spPr>
      </p:pic>
      <p:pic>
        <p:nvPicPr>
          <p:cNvPr id="13" name="Picture 12">
            <a:extLst>
              <a:ext uri="{FF2B5EF4-FFF2-40B4-BE49-F238E27FC236}">
                <a16:creationId xmlns:a16="http://schemas.microsoft.com/office/drawing/2014/main" id="{4ECF3B15-C76E-4729-8764-2E0431A382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1440" y="204337"/>
            <a:ext cx="9269119" cy="6449325"/>
          </a:xfrm>
          <a:prstGeom prst="rect">
            <a:avLst/>
          </a:prstGeom>
        </p:spPr>
      </p:pic>
      <p:pic>
        <p:nvPicPr>
          <p:cNvPr id="15" name="Picture 14">
            <a:extLst>
              <a:ext uri="{FF2B5EF4-FFF2-40B4-BE49-F238E27FC236}">
                <a16:creationId xmlns:a16="http://schemas.microsoft.com/office/drawing/2014/main" id="{0FE8B838-3A1D-418C-AE8F-0728726617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3607" y="0"/>
            <a:ext cx="7244785" cy="6858000"/>
          </a:xfrm>
          <a:prstGeom prst="rect">
            <a:avLst/>
          </a:prstGeom>
        </p:spPr>
      </p:pic>
      <p:pic>
        <p:nvPicPr>
          <p:cNvPr id="17" name="Picture 16">
            <a:extLst>
              <a:ext uri="{FF2B5EF4-FFF2-40B4-BE49-F238E27FC236}">
                <a16:creationId xmlns:a16="http://schemas.microsoft.com/office/drawing/2014/main" id="{F1FD78D3-EE50-42A0-957A-565F2C27AC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0493" y="194811"/>
            <a:ext cx="9231013" cy="6468378"/>
          </a:xfrm>
          <a:prstGeom prst="rect">
            <a:avLst/>
          </a:prstGeom>
        </p:spPr>
      </p:pic>
    </p:spTree>
    <p:extLst>
      <p:ext uri="{BB962C8B-B14F-4D97-AF65-F5344CB8AC3E}">
        <p14:creationId xmlns:p14="http://schemas.microsoft.com/office/powerpoint/2010/main" val="10819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ppt_x"/>
                                          </p:val>
                                        </p:tav>
                                      </p:tavLst>
                                    </p:anim>
                                    <p:anim calcmode="lin" valueType="num">
                                      <p:cBhvr additive="base">
                                        <p:cTn id="25" dur="500"/>
                                        <p:tgtEl>
                                          <p:spTgt spid="7"/>
                                        </p:tgtEl>
                                        <p:attrNameLst>
                                          <p:attrName>ppt_y</p:attrName>
                                        </p:attrNameLst>
                                      </p:cBhvr>
                                      <p:tavLst>
                                        <p:tav tm="0">
                                          <p:val>
                                            <p:strVal val="ppt_y"/>
                                          </p:val>
                                        </p:tav>
                                        <p:tav tm="100000">
                                          <p:val>
                                            <p:strVal val="1+ppt_h/2"/>
                                          </p:val>
                                        </p:tav>
                                      </p:tavLst>
                                    </p:anim>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
                                        </p:tgtEl>
                                        <p:attrNameLst>
                                          <p:attrName>ppt_x</p:attrName>
                                        </p:attrNameLst>
                                      </p:cBhvr>
                                      <p:tavLst>
                                        <p:tav tm="0">
                                          <p:val>
                                            <p:strVal val="ppt_x"/>
                                          </p:val>
                                        </p:tav>
                                        <p:tav tm="100000">
                                          <p:val>
                                            <p:strVal val="ppt_x"/>
                                          </p:val>
                                        </p:tav>
                                      </p:tavLst>
                                    </p:anim>
                                    <p:anim calcmode="lin" valueType="num">
                                      <p:cBhvr additive="base">
                                        <p:cTn id="37" dur="500"/>
                                        <p:tgtEl>
                                          <p:spTgt spid="15"/>
                                        </p:tgtEl>
                                        <p:attrNameLst>
                                          <p:attrName>ppt_y</p:attrName>
                                        </p:attrNameLst>
                                      </p:cBhvr>
                                      <p:tavLst>
                                        <p:tav tm="0">
                                          <p:val>
                                            <p:strVal val="ppt_y"/>
                                          </p:val>
                                        </p:tav>
                                        <p:tav tm="100000">
                                          <p:val>
                                            <p:strVal val="1+ppt_h/2"/>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ppt_x"/>
                                          </p:val>
                                        </p:tav>
                                      </p:tavLst>
                                    </p:anim>
                                    <p:anim calcmode="lin" valueType="num">
                                      <p:cBhvr additive="base">
                                        <p:cTn id="49" dur="500"/>
                                        <p:tgtEl>
                                          <p:spTgt spid="9"/>
                                        </p:tgtEl>
                                        <p:attrNameLst>
                                          <p:attrName>ppt_y</p:attrName>
                                        </p:attrNameLst>
                                      </p:cBhvr>
                                      <p:tavLst>
                                        <p:tav tm="0">
                                          <p:val>
                                            <p:strVal val="ppt_y"/>
                                          </p:val>
                                        </p:tav>
                                        <p:tav tm="100000">
                                          <p:val>
                                            <p:strVal val="1+ppt_h/2"/>
                                          </p:val>
                                        </p:tav>
                                      </p:tavLst>
                                    </p:anim>
                                    <p:set>
                                      <p:cBhvr>
                                        <p:cTn id="50" dur="1" fill="hold">
                                          <p:stCondLst>
                                            <p:cond delay="499"/>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11"/>
                                        </p:tgtEl>
                                        <p:attrNameLst>
                                          <p:attrName>ppt_x</p:attrName>
                                        </p:attrNameLst>
                                      </p:cBhvr>
                                      <p:tavLst>
                                        <p:tav tm="0">
                                          <p:val>
                                            <p:strVal val="ppt_x"/>
                                          </p:val>
                                        </p:tav>
                                        <p:tav tm="100000">
                                          <p:val>
                                            <p:strVal val="ppt_x"/>
                                          </p:val>
                                        </p:tav>
                                      </p:tavLst>
                                    </p:anim>
                                    <p:anim calcmode="lin" valueType="num">
                                      <p:cBhvr additive="base">
                                        <p:cTn id="61" dur="500"/>
                                        <p:tgtEl>
                                          <p:spTgt spid="11"/>
                                        </p:tgtEl>
                                        <p:attrNameLst>
                                          <p:attrName>ppt_y</p:attrName>
                                        </p:attrNameLst>
                                      </p:cBhvr>
                                      <p:tavLst>
                                        <p:tav tm="0">
                                          <p:val>
                                            <p:strVal val="ppt_y"/>
                                          </p:val>
                                        </p:tav>
                                        <p:tav tm="100000">
                                          <p:val>
                                            <p:strVal val="1+ppt_h/2"/>
                                          </p:val>
                                        </p:tav>
                                      </p:tavLst>
                                    </p:anim>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13"/>
                                        </p:tgtEl>
                                        <p:attrNameLst>
                                          <p:attrName>ppt_x</p:attrName>
                                        </p:attrNameLst>
                                      </p:cBhvr>
                                      <p:tavLst>
                                        <p:tav tm="0">
                                          <p:val>
                                            <p:strVal val="ppt_x"/>
                                          </p:val>
                                        </p:tav>
                                        <p:tav tm="100000">
                                          <p:val>
                                            <p:strVal val="ppt_x"/>
                                          </p:val>
                                        </p:tav>
                                      </p:tavLst>
                                    </p:anim>
                                    <p:anim calcmode="lin" valueType="num">
                                      <p:cBhvr additive="base">
                                        <p:cTn id="73" dur="500"/>
                                        <p:tgtEl>
                                          <p:spTgt spid="13"/>
                                        </p:tgtEl>
                                        <p:attrNameLst>
                                          <p:attrName>ppt_y</p:attrName>
                                        </p:attrNameLst>
                                      </p:cBhvr>
                                      <p:tavLst>
                                        <p:tav tm="0">
                                          <p:val>
                                            <p:strVal val="ppt_y"/>
                                          </p:val>
                                        </p:tav>
                                        <p:tav tm="100000">
                                          <p:val>
                                            <p:strVal val="1+ppt_h/2"/>
                                          </p:val>
                                        </p:tav>
                                      </p:tavLst>
                                    </p:anim>
                                    <p:set>
                                      <p:cBhvr>
                                        <p:cTn id="74" dur="1" fill="hold">
                                          <p:stCondLst>
                                            <p:cond delay="499"/>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ppt_x"/>
                                          </p:val>
                                        </p:tav>
                                        <p:tav tm="100000">
                                          <p:val>
                                            <p:strVal val="#ppt_x"/>
                                          </p:val>
                                        </p:tav>
                                      </p:tavLst>
                                    </p:anim>
                                    <p:anim calcmode="lin" valueType="num">
                                      <p:cBhvr additive="base">
                                        <p:cTn id="8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17"/>
                                        </p:tgtEl>
                                        <p:attrNameLst>
                                          <p:attrName>ppt_x</p:attrName>
                                        </p:attrNameLst>
                                      </p:cBhvr>
                                      <p:tavLst>
                                        <p:tav tm="0">
                                          <p:val>
                                            <p:strVal val="ppt_x"/>
                                          </p:val>
                                        </p:tav>
                                        <p:tav tm="100000">
                                          <p:val>
                                            <p:strVal val="ppt_x"/>
                                          </p:val>
                                        </p:tav>
                                      </p:tavLst>
                                    </p:anim>
                                    <p:anim calcmode="lin" valueType="num">
                                      <p:cBhvr additive="base">
                                        <p:cTn id="85" dur="500"/>
                                        <p:tgtEl>
                                          <p:spTgt spid="17"/>
                                        </p:tgtEl>
                                        <p:attrNameLst>
                                          <p:attrName>ppt_y</p:attrName>
                                        </p:attrNameLst>
                                      </p:cBhvr>
                                      <p:tavLst>
                                        <p:tav tm="0">
                                          <p:val>
                                            <p:strVal val="ppt_y"/>
                                          </p:val>
                                        </p:tav>
                                        <p:tav tm="100000">
                                          <p:val>
                                            <p:strVal val="1+ppt_h/2"/>
                                          </p:val>
                                        </p:tav>
                                      </p:tavLst>
                                    </p:anim>
                                    <p:set>
                                      <p:cBhvr>
                                        <p:cTn id="8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he-IL" b="1" dirty="0">
                <a:cs typeface="+mn-cs"/>
              </a:rPr>
              <a:t>דוגמאות של נתונים מה-</a:t>
            </a:r>
            <a:r>
              <a:rPr lang="en-US" b="1" dirty="0">
                <a:cs typeface="+mn-cs"/>
              </a:rPr>
              <a:t>DB</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מידע על </a:t>
            </a:r>
            <a:r>
              <a:rPr lang="en-US" dirty="0"/>
              <a:t>Universities &amp; Faculties</a:t>
            </a:r>
          </a:p>
          <a:p>
            <a:pPr marL="0" indent="0" algn="r" rtl="1">
              <a:buNone/>
            </a:pPr>
            <a:r>
              <a:rPr lang="he-IL" sz="1400" dirty="0"/>
              <a:t>     (כל המידע הרלוונטי להרצת האלגוריתם)</a:t>
            </a:r>
          </a:p>
          <a:p>
            <a:pPr marL="0" indent="0" algn="r">
              <a:buNone/>
            </a:pPr>
            <a:endParaRPr lang="en-US" dirty="0"/>
          </a:p>
        </p:txBody>
      </p:sp>
      <p:pic>
        <p:nvPicPr>
          <p:cNvPr id="5" name="Picture 4">
            <a:extLst>
              <a:ext uri="{FF2B5EF4-FFF2-40B4-BE49-F238E27FC236}">
                <a16:creationId xmlns:a16="http://schemas.microsoft.com/office/drawing/2014/main" id="{6B2A1FE3-B78B-4024-AFDC-A6DF8336C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0"/>
            <a:ext cx="7239000" cy="6858000"/>
          </a:xfrm>
          <a:prstGeom prst="rect">
            <a:avLst/>
          </a:prstGeom>
        </p:spPr>
      </p:pic>
      <p:pic>
        <p:nvPicPr>
          <p:cNvPr id="7" name="Picture 6">
            <a:extLst>
              <a:ext uri="{FF2B5EF4-FFF2-40B4-BE49-F238E27FC236}">
                <a16:creationId xmlns:a16="http://schemas.microsoft.com/office/drawing/2014/main" id="{BDBD58B5-3515-4EC1-9B9E-EFC545BE0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04" y="0"/>
            <a:ext cx="8838191" cy="6858000"/>
          </a:xfrm>
          <a:prstGeom prst="rect">
            <a:avLst/>
          </a:prstGeom>
        </p:spPr>
      </p:pic>
    </p:spTree>
    <p:extLst>
      <p:ext uri="{BB962C8B-B14F-4D97-AF65-F5344CB8AC3E}">
        <p14:creationId xmlns:p14="http://schemas.microsoft.com/office/powerpoint/2010/main" val="338587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ppt_x"/>
                                          </p:val>
                                        </p:tav>
                                      </p:tavLst>
                                    </p:anim>
                                    <p:anim calcmode="lin" valueType="num">
                                      <p:cBhvr additive="base">
                                        <p:cTn id="25" dur="500"/>
                                        <p:tgtEl>
                                          <p:spTgt spid="5"/>
                                        </p:tgtEl>
                                        <p:attrNameLst>
                                          <p:attrName>ppt_y</p:attrName>
                                        </p:attrNameLst>
                                      </p:cBhvr>
                                      <p:tavLst>
                                        <p:tav tm="0">
                                          <p:val>
                                            <p:strVal val="ppt_y"/>
                                          </p:val>
                                        </p:tav>
                                        <p:tav tm="100000">
                                          <p:val>
                                            <p:strVal val="1+ppt_h/2"/>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he-IL" b="1" dirty="0">
                <a:cs typeface="+mn-cs"/>
              </a:rPr>
              <a:t>דוגמאות של נתונים מה-</a:t>
            </a:r>
            <a:r>
              <a:rPr lang="en-US" b="1" dirty="0">
                <a:cs typeface="+mn-cs"/>
              </a:rPr>
              <a:t>DB</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מידע רלוונטי ל-</a:t>
            </a:r>
            <a:r>
              <a:rPr lang="en-US" dirty="0"/>
              <a:t>Manager</a:t>
            </a:r>
            <a:endParaRPr lang="he-IL" dirty="0"/>
          </a:p>
          <a:p>
            <a:pPr marL="0" indent="0" algn="r">
              <a:buNone/>
            </a:pPr>
            <a:endParaRPr lang="en-US" dirty="0"/>
          </a:p>
        </p:txBody>
      </p:sp>
      <p:pic>
        <p:nvPicPr>
          <p:cNvPr id="5" name="Picture 4">
            <a:extLst>
              <a:ext uri="{FF2B5EF4-FFF2-40B4-BE49-F238E27FC236}">
                <a16:creationId xmlns:a16="http://schemas.microsoft.com/office/drawing/2014/main" id="{AA120859-CCE1-4ED4-B27C-10CD0CD21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493" y="885470"/>
            <a:ext cx="9231013" cy="5087060"/>
          </a:xfrm>
          <a:prstGeom prst="rect">
            <a:avLst/>
          </a:prstGeom>
        </p:spPr>
      </p:pic>
    </p:spTree>
    <p:extLst>
      <p:ext uri="{BB962C8B-B14F-4D97-AF65-F5344CB8AC3E}">
        <p14:creationId xmlns:p14="http://schemas.microsoft.com/office/powerpoint/2010/main" val="189214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he-IL" b="1" dirty="0">
                <a:cs typeface="+mn-cs"/>
              </a:rPr>
              <a:t>תכנון מול ביצוע</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normAutofit/>
          </a:bodyPr>
          <a:lstStyle/>
          <a:p>
            <a:pPr algn="r" rtl="1"/>
            <a:r>
              <a:rPr lang="he-IL" dirty="0"/>
              <a:t>במהלך העבודה על המערכת נתקלנו בכמה החלטות משמעותיות, אשר החלטנו על ביצוע שונה ממה שתוכנן בתחילה:</a:t>
            </a:r>
          </a:p>
          <a:p>
            <a:pPr lvl="1" algn="r" rtl="1"/>
            <a:r>
              <a:rPr lang="he-IL" dirty="0"/>
              <a:t>שימוש ב-</a:t>
            </a:r>
            <a:r>
              <a:rPr lang="en-US" dirty="0"/>
              <a:t>DB</a:t>
            </a:r>
            <a:r>
              <a:rPr lang="he-IL" dirty="0"/>
              <a:t> שאינו </a:t>
            </a:r>
            <a:r>
              <a:rPr lang="en-US" dirty="0"/>
              <a:t>SQL</a:t>
            </a:r>
            <a:r>
              <a:rPr lang="he-IL" dirty="0"/>
              <a:t>-י.</a:t>
            </a:r>
          </a:p>
          <a:p>
            <a:pPr lvl="1" algn="r" rtl="1"/>
            <a:r>
              <a:rPr lang="he-IL" dirty="0"/>
              <a:t>שוני במימוש ה-</a:t>
            </a:r>
            <a:r>
              <a:rPr lang="en-US" dirty="0"/>
              <a:t>Class</a:t>
            </a:r>
            <a:r>
              <a:rPr lang="he-IL" dirty="0"/>
              <a:t>ים.</a:t>
            </a:r>
          </a:p>
          <a:p>
            <a:pPr lvl="1" algn="r" rtl="1"/>
            <a:r>
              <a:rPr lang="he-IL" dirty="0"/>
              <a:t>תהליכים במערכת יושמו בצורה שונה ממה שתוכנן.</a:t>
            </a:r>
          </a:p>
          <a:p>
            <a:pPr lvl="2" algn="r" rtl="1"/>
            <a:r>
              <a:rPr lang="he-IL" dirty="0"/>
              <a:t>למשל יצירת פרופיל הינו חלק מתהליך ההרשמה.</a:t>
            </a:r>
          </a:p>
          <a:p>
            <a:pPr lvl="2" algn="r" rtl="1"/>
            <a:endParaRPr lang="he-IL" dirty="0"/>
          </a:p>
          <a:p>
            <a:pPr algn="r" rtl="1"/>
            <a:r>
              <a:rPr lang="he-IL" dirty="0"/>
              <a:t>באופן כללי למרות הגמישות במימוש והשינויים הדינמיים במהלך מימוש המערכת, הסתמכנו רבות על הדיאגרמות והתכנון ההתחלתי שלנו לאורך כל תקופת המימוש.</a:t>
            </a:r>
          </a:p>
          <a:p>
            <a:pPr lvl="2" algn="r" rtl="1"/>
            <a:endParaRPr lang="he-IL" dirty="0"/>
          </a:p>
        </p:txBody>
      </p:sp>
    </p:spTree>
    <p:extLst>
      <p:ext uri="{BB962C8B-B14F-4D97-AF65-F5344CB8AC3E}">
        <p14:creationId xmlns:p14="http://schemas.microsoft.com/office/powerpoint/2010/main" val="207476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36589" y="1216295"/>
            <a:ext cx="9603275" cy="1049235"/>
          </a:xfrm>
        </p:spPr>
        <p:txBody>
          <a:bodyPr/>
          <a:lstStyle/>
          <a:p>
            <a:pPr algn="ctr" rtl="1"/>
            <a:r>
              <a:rPr lang="en-US" b="1" dirty="0">
                <a:cs typeface="+mn-cs"/>
              </a:rPr>
              <a:t>FIN</a:t>
            </a:r>
          </a:p>
        </p:txBody>
      </p:sp>
      <p:pic>
        <p:nvPicPr>
          <p:cNvPr id="5" name="Content Placeholder 4">
            <a:extLst>
              <a:ext uri="{FF2B5EF4-FFF2-40B4-BE49-F238E27FC236}">
                <a16:creationId xmlns:a16="http://schemas.microsoft.com/office/drawing/2014/main" id="{A912CC7A-630D-454D-9A6A-ADADF4A467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2600" y="2219325"/>
            <a:ext cx="3921125" cy="3921125"/>
          </a:xfrm>
          <a:effectLst>
            <a:softEdge rad="63500"/>
          </a:effectLst>
        </p:spPr>
      </p:pic>
    </p:spTree>
    <p:extLst>
      <p:ext uri="{BB962C8B-B14F-4D97-AF65-F5344CB8AC3E}">
        <p14:creationId xmlns:p14="http://schemas.microsoft.com/office/powerpoint/2010/main" val="3110088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en-US" dirty="0"/>
              <a:t>PERFECT MATCH</a:t>
            </a: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lstStyle/>
          <a:p>
            <a:pPr algn="r" rtl="1"/>
            <a:r>
              <a:rPr lang="he-IL" dirty="0"/>
              <a:t>האפליקציה מתאימה בהרצת האלגוריתם בין נתוני המועמדים לדרישות מוסדות הלימודים וכן מספר המועמדים היכולים להתקבל אליהם, תדרג את המועמדים ותחזיר אל המועמדים את המוסד אליהם התקבלו, ואל מוסדות הלימוד רשימת מועמדים עפ"י דירוג ההתאמה הטוב ביותר.</a:t>
            </a:r>
          </a:p>
          <a:p>
            <a:pPr algn="r" rtl="1"/>
            <a:r>
              <a:rPr lang="he-IL" dirty="0"/>
              <a:t>האלגוריתם מתחשב גם בעדיפויות המועמדים.</a:t>
            </a:r>
          </a:p>
          <a:p>
            <a:pPr algn="r" rtl="1"/>
            <a:r>
              <a:rPr lang="he-IL" dirty="0"/>
              <a:t>על מנת שההתאמות יהיו אופטימליות והאפליקציה תיתן שירות אמין – הרצת האלגוריתם תהיה בזמנים קבועים.</a:t>
            </a:r>
          </a:p>
          <a:p>
            <a:pPr algn="r" rtl="1"/>
            <a:r>
              <a:rPr lang="he-IL" dirty="0"/>
              <a:t>בזמנים אלו לא תתאפשר הרשמה של מוסדות ושל מועמדים חדשים לאפליקציה.</a:t>
            </a:r>
          </a:p>
          <a:p>
            <a:pPr marL="0" indent="0" algn="r">
              <a:buNone/>
            </a:pPr>
            <a:endParaRPr lang="en-US" dirty="0"/>
          </a:p>
        </p:txBody>
      </p:sp>
    </p:spTree>
    <p:extLst>
      <p:ext uri="{BB962C8B-B14F-4D97-AF65-F5344CB8AC3E}">
        <p14:creationId xmlns:p14="http://schemas.microsoft.com/office/powerpoint/2010/main" val="2040100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he-IL" b="1" dirty="0">
                <a:cs typeface="+mn-cs"/>
              </a:rPr>
              <a:t>התהליכים באפליקציה</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lstStyle/>
          <a:p>
            <a:pPr algn="r" rtl="1"/>
            <a:r>
              <a:rPr lang="he-IL" u="sng" dirty="0"/>
              <a:t>מועמדים - </a:t>
            </a:r>
            <a:r>
              <a:rPr lang="en-US" u="sng" dirty="0"/>
              <a:t>Applicants</a:t>
            </a:r>
            <a:r>
              <a:rPr lang="he-IL" dirty="0"/>
              <a:t>: </a:t>
            </a:r>
            <a:endParaRPr lang="en-US" dirty="0"/>
          </a:p>
          <a:p>
            <a:pPr lvl="1" algn="r" rtl="1"/>
            <a:r>
              <a:rPr lang="he-IL" sz="2000" b="1" dirty="0"/>
              <a:t>הרשמה</a:t>
            </a:r>
            <a:r>
              <a:rPr lang="he-IL" sz="2000" dirty="0"/>
              <a:t>, </a:t>
            </a:r>
            <a:r>
              <a:rPr lang="he-IL" sz="2000" b="1" dirty="0"/>
              <a:t>פתיחת פרופיל והזנת נתונים</a:t>
            </a:r>
            <a:r>
              <a:rPr lang="he-IL" sz="2000" dirty="0"/>
              <a:t>, </a:t>
            </a:r>
            <a:r>
              <a:rPr lang="he-IL" sz="2000" b="1" dirty="0"/>
              <a:t>קבלת הודעות</a:t>
            </a:r>
            <a:r>
              <a:rPr lang="he-IL" sz="2000" dirty="0"/>
              <a:t>.</a:t>
            </a:r>
            <a:endParaRPr lang="en-US" sz="2000" dirty="0"/>
          </a:p>
          <a:p>
            <a:pPr algn="r" rtl="1"/>
            <a:r>
              <a:rPr lang="he-IL" u="sng" dirty="0"/>
              <a:t>מוסדות הלימוד – </a:t>
            </a:r>
            <a:r>
              <a:rPr lang="en-US" u="sng" dirty="0"/>
              <a:t>Universities &amp; Faculties</a:t>
            </a:r>
            <a:r>
              <a:rPr lang="he-IL" dirty="0"/>
              <a:t>: </a:t>
            </a:r>
            <a:endParaRPr lang="en-US" dirty="0"/>
          </a:p>
          <a:p>
            <a:pPr lvl="1" algn="r" rtl="1"/>
            <a:r>
              <a:rPr lang="he-IL" sz="2000" dirty="0"/>
              <a:t>הרשמה, פתיחת פרופיל והזנת נתונים, קבלת הודעות.</a:t>
            </a:r>
            <a:endParaRPr lang="en-US" sz="2000" dirty="0"/>
          </a:p>
          <a:p>
            <a:pPr algn="r" rtl="1"/>
            <a:r>
              <a:rPr lang="he-IL" u="sng" dirty="0"/>
              <a:t>מנהל - </a:t>
            </a:r>
            <a:r>
              <a:rPr lang="en-US" u="sng" dirty="0"/>
              <a:t>Manager</a:t>
            </a:r>
            <a:r>
              <a:rPr lang="he-IL" dirty="0"/>
              <a:t>: </a:t>
            </a:r>
            <a:endParaRPr lang="en-US" dirty="0"/>
          </a:p>
          <a:p>
            <a:pPr lvl="1" algn="r" rtl="1"/>
            <a:r>
              <a:rPr lang="he-IL" sz="2000" b="1" dirty="0"/>
              <a:t>הרצת האלגוריתם </a:t>
            </a:r>
            <a:r>
              <a:rPr lang="he-IL" sz="2000" dirty="0"/>
              <a:t>(לחיצת כפתור).</a:t>
            </a:r>
            <a:endParaRPr lang="en-US" sz="2000" dirty="0"/>
          </a:p>
          <a:p>
            <a:pPr algn="r" rtl="1"/>
            <a:endParaRPr lang="he-IL" dirty="0"/>
          </a:p>
          <a:p>
            <a:pPr marL="0" indent="0" algn="r">
              <a:buNone/>
            </a:pPr>
            <a:endParaRPr lang="en-US" dirty="0"/>
          </a:p>
        </p:txBody>
      </p:sp>
    </p:spTree>
    <p:extLst>
      <p:ext uri="{BB962C8B-B14F-4D97-AF65-F5344CB8AC3E}">
        <p14:creationId xmlns:p14="http://schemas.microsoft.com/office/powerpoint/2010/main" val="922907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he-IL" b="1" dirty="0">
                <a:cs typeface="+mn-cs"/>
              </a:rPr>
              <a:t>דרישות מרכזיות של המערכת</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lstStyle/>
          <a:p>
            <a:pPr marL="0" indent="0" algn="r">
              <a:buNone/>
            </a:pPr>
            <a:endParaRPr lang="en-US" dirty="0"/>
          </a:p>
        </p:txBody>
      </p:sp>
      <p:graphicFrame>
        <p:nvGraphicFramePr>
          <p:cNvPr id="4" name="Table 3">
            <a:extLst>
              <a:ext uri="{FF2B5EF4-FFF2-40B4-BE49-F238E27FC236}">
                <a16:creationId xmlns:a16="http://schemas.microsoft.com/office/drawing/2014/main" id="{5E51AEC5-0A33-405F-821E-CA618193D573}"/>
              </a:ext>
            </a:extLst>
          </p:cNvPr>
          <p:cNvGraphicFramePr>
            <a:graphicFrameLocks noGrp="1"/>
          </p:cNvGraphicFramePr>
          <p:nvPr>
            <p:extLst>
              <p:ext uri="{D42A27DB-BD31-4B8C-83A1-F6EECF244321}">
                <p14:modId xmlns:p14="http://schemas.microsoft.com/office/powerpoint/2010/main" val="3312402822"/>
              </p:ext>
            </p:extLst>
          </p:nvPr>
        </p:nvGraphicFramePr>
        <p:xfrm>
          <a:off x="323557" y="1764439"/>
          <a:ext cx="11619912" cy="4868036"/>
        </p:xfrm>
        <a:graphic>
          <a:graphicData uri="http://schemas.openxmlformats.org/drawingml/2006/table">
            <a:tbl>
              <a:tblPr firstRow="1" bandRow="1">
                <a:tableStyleId>{5C22544A-7EE6-4342-B048-85BDC9FD1C3A}</a:tableStyleId>
              </a:tblPr>
              <a:tblGrid>
                <a:gridCol w="1401714">
                  <a:extLst>
                    <a:ext uri="{9D8B030D-6E8A-4147-A177-3AD203B41FA5}">
                      <a16:colId xmlns:a16="http://schemas.microsoft.com/office/drawing/2014/main" val="1479223316"/>
                    </a:ext>
                  </a:extLst>
                </a:gridCol>
                <a:gridCol w="1257080">
                  <a:extLst>
                    <a:ext uri="{9D8B030D-6E8A-4147-A177-3AD203B41FA5}">
                      <a16:colId xmlns:a16="http://schemas.microsoft.com/office/drawing/2014/main" val="3632691256"/>
                    </a:ext>
                  </a:extLst>
                </a:gridCol>
                <a:gridCol w="1420837">
                  <a:extLst>
                    <a:ext uri="{9D8B030D-6E8A-4147-A177-3AD203B41FA5}">
                      <a16:colId xmlns:a16="http://schemas.microsoft.com/office/drawing/2014/main" val="3997193789"/>
                    </a:ext>
                  </a:extLst>
                </a:gridCol>
                <a:gridCol w="1786597">
                  <a:extLst>
                    <a:ext uri="{9D8B030D-6E8A-4147-A177-3AD203B41FA5}">
                      <a16:colId xmlns:a16="http://schemas.microsoft.com/office/drawing/2014/main" val="716315115"/>
                    </a:ext>
                  </a:extLst>
                </a:gridCol>
                <a:gridCol w="2309932">
                  <a:extLst>
                    <a:ext uri="{9D8B030D-6E8A-4147-A177-3AD203B41FA5}">
                      <a16:colId xmlns:a16="http://schemas.microsoft.com/office/drawing/2014/main" val="948556660"/>
                    </a:ext>
                  </a:extLst>
                </a:gridCol>
                <a:gridCol w="2655350">
                  <a:extLst>
                    <a:ext uri="{9D8B030D-6E8A-4147-A177-3AD203B41FA5}">
                      <a16:colId xmlns:a16="http://schemas.microsoft.com/office/drawing/2014/main" val="2280601991"/>
                    </a:ext>
                  </a:extLst>
                </a:gridCol>
                <a:gridCol w="788402">
                  <a:extLst>
                    <a:ext uri="{9D8B030D-6E8A-4147-A177-3AD203B41FA5}">
                      <a16:colId xmlns:a16="http://schemas.microsoft.com/office/drawing/2014/main" val="3889240696"/>
                    </a:ext>
                  </a:extLst>
                </a:gridCol>
              </a:tblGrid>
              <a:tr h="500042">
                <a:tc>
                  <a:txBody>
                    <a:bodyPr/>
                    <a:lstStyle/>
                    <a:p>
                      <a:pPr marL="0" marR="0" algn="ctr" rtl="1">
                        <a:lnSpc>
                          <a:spcPct val="150000"/>
                        </a:lnSpc>
                        <a:spcBef>
                          <a:spcPts val="0"/>
                        </a:spcBef>
                        <a:spcAft>
                          <a:spcPts val="0"/>
                        </a:spcAft>
                      </a:pPr>
                      <a:r>
                        <a:rPr lang="he-IL" sz="1400">
                          <a:effectLst/>
                        </a:rPr>
                        <a:t>הערות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תיעדוף</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תת 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מקור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תיאור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dirty="0">
                          <a:effectLst/>
                        </a:rPr>
                        <a:t>מס"</a:t>
                      </a:r>
                      <a:r>
                        <a:rPr lang="he-IL" sz="1400" dirty="0">
                          <a:effectLst/>
                          <a:latin typeface="Calibri" panose="020F0502020204030204" pitchFamily="34" charset="0"/>
                          <a:cs typeface="Arial" panose="020B0604020202020204" pitchFamily="34" charset="0"/>
                        </a:rPr>
                        <a:t>ד</a:t>
                      </a:r>
                      <a:endParaRPr lang="en-US" sz="1400" dirty="0">
                        <a:effectLst/>
                      </a:endParaRPr>
                    </a:p>
                  </a:txBody>
                  <a:tcPr marL="57551" marR="57551" marT="28775" marB="28775" anchor="ctr"/>
                </a:tc>
                <a:extLst>
                  <a:ext uri="{0D108BD9-81ED-4DB2-BD59-A6C34878D82A}">
                    <a16:rowId xmlns:a16="http://schemas.microsoft.com/office/drawing/2014/main" val="3712516511"/>
                  </a:ext>
                </a:extLst>
              </a:tr>
              <a:tr h="715019">
                <a:tc>
                  <a:txBody>
                    <a:bodyPr/>
                    <a:lstStyle/>
                    <a:p>
                      <a:pPr marL="0" marR="0" algn="r" rtl="1">
                        <a:lnSpc>
                          <a:spcPct val="150000"/>
                        </a:lnSpc>
                        <a:spcBef>
                          <a:spcPts val="0"/>
                        </a:spcBef>
                        <a:spcAft>
                          <a:spcPts val="0"/>
                        </a:spcAft>
                      </a:pPr>
                      <a:r>
                        <a:rPr lang="he-IL" sz="1200" dirty="0">
                          <a:effectLst/>
                          <a:latin typeface="Calibri" panose="020F0502020204030204" pitchFamily="34" charset="0"/>
                          <a:ea typeface="Calibri" panose="020F0502020204030204" pitchFamily="34" charset="0"/>
                          <a:cs typeface="Arial" panose="020B0604020202020204" pitchFamily="34" charset="0"/>
                        </a:rPr>
                        <a:t>אלגוריתם עם נכונות ואמינות גבוהה.</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איכות הפתרון: מאפייני איכות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סוגי המשתמשים: אוניברסיטה, 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אמינות גבוהה של תוצאות החישוב עבור המשתמשים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842676951"/>
                  </a:ext>
                </a:extLst>
              </a:tr>
              <a:tr h="715019">
                <a:tc>
                  <a:txBody>
                    <a:bodyPr/>
                    <a:lstStyle/>
                    <a:p>
                      <a:pPr marL="0" marR="0" algn="r" rtl="1">
                        <a:lnSpc>
                          <a:spcPct val="150000"/>
                        </a:lnSpc>
                        <a:spcBef>
                          <a:spcPts val="0"/>
                        </a:spcBef>
                        <a:spcAft>
                          <a:spcPts val="0"/>
                        </a:spcAft>
                      </a:pPr>
                      <a:r>
                        <a:rPr lang="he-IL" sz="1200" dirty="0">
                          <a:effectLst/>
                          <a:latin typeface="Calibri" panose="020F0502020204030204" pitchFamily="34" charset="0"/>
                          <a:ea typeface="Calibri" panose="020F0502020204030204" pitchFamily="34" charset="0"/>
                          <a:cs typeface="Arial" panose="020B0604020202020204" pitchFamily="34" charset="0"/>
                        </a:rPr>
                        <a:t>שימוש בהצפנה / שירות של חברה חיצונית.</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איכות הפתרון: מאפייני איכות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המועמדים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אבטחת המערכת: שמירה על סודיות נתוני המשתמשים.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279108986"/>
                  </a:ext>
                </a:extLst>
              </a:tr>
              <a:tr h="715019">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שימוש באלג' אלה מבטיחים אמינות ויעילות פארטו של התוצאות.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3</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אילוצים: אילוץ מימוש</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האלגוריתם של המערכת יפעל בקווים המנחים של אלגוריתם 'דיקטטורה סדרתית' ואלגוריתם שיבוץ.</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19</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431225318"/>
                  </a:ext>
                </a:extLst>
              </a:tr>
              <a:tr h="715019">
                <a:tc>
                  <a:txBody>
                    <a:bodyPr/>
                    <a:lstStyle/>
                    <a:p>
                      <a:pPr marL="0" marR="0" algn="r" rtl="1">
                        <a:lnSpc>
                          <a:spcPct val="150000"/>
                        </a:lnSpc>
                        <a:spcBef>
                          <a:spcPts val="0"/>
                        </a:spcBef>
                        <a:spcAft>
                          <a:spcPts val="0"/>
                        </a:spcAft>
                      </a:pPr>
                      <a:r>
                        <a:rPr lang="he-IL"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4</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a:effectLst/>
                        </a:rPr>
                        <a:t>דרישת מידע</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כל המשתמשים: אוניברסיטה, מועמדים, מנהל</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קליטת נתוני המשתמשים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dirty="0">
                          <a:effectLst/>
                        </a:rPr>
                        <a:t>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4067945413"/>
                  </a:ext>
                </a:extLst>
              </a:tr>
              <a:tr h="715963">
                <a:tc>
                  <a:txBody>
                    <a:bodyPr/>
                    <a:lstStyle/>
                    <a:p>
                      <a:pPr marL="0" marR="0" algn="r" rtl="1">
                        <a:lnSpc>
                          <a:spcPct val="150000"/>
                        </a:lnSpc>
                        <a:spcBef>
                          <a:spcPts val="0"/>
                        </a:spcBef>
                        <a:spcAft>
                          <a:spcPts val="0"/>
                        </a:spcAft>
                      </a:pPr>
                      <a:r>
                        <a:rPr lang="he-IL" sz="1400" dirty="0">
                          <a:effectLst/>
                        </a:rPr>
                        <a:t>הקמת מסד נתונים - </a:t>
                      </a:r>
                      <a:r>
                        <a:rPr lang="en-US" sz="1400" dirty="0">
                          <a:effectLst/>
                        </a:rPr>
                        <a:t>MySQL</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5</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dirty="0">
                          <a:effectLst/>
                        </a:rPr>
                        <a:t>דרישת מידע</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ניהול אחסון הנתונים של כלל המשתמשים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dirty="0">
                          <a:effectLst/>
                        </a:rPr>
                        <a:t>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2033992909"/>
                  </a:ext>
                </a:extLst>
              </a:tr>
            </a:tbl>
          </a:graphicData>
        </a:graphic>
      </p:graphicFrame>
    </p:spTree>
    <p:extLst>
      <p:ext uri="{BB962C8B-B14F-4D97-AF65-F5344CB8AC3E}">
        <p14:creationId xmlns:p14="http://schemas.microsoft.com/office/powerpoint/2010/main" val="1615729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he-IL" b="1" dirty="0">
                <a:cs typeface="+mn-cs"/>
              </a:rPr>
              <a:t>דרישות מרכזיות של המערכת</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lstStyle/>
          <a:p>
            <a:pPr marL="0" indent="0" algn="r">
              <a:buNone/>
            </a:pPr>
            <a:endParaRPr lang="en-US" dirty="0"/>
          </a:p>
        </p:txBody>
      </p:sp>
      <p:graphicFrame>
        <p:nvGraphicFramePr>
          <p:cNvPr id="4" name="Table 3">
            <a:extLst>
              <a:ext uri="{FF2B5EF4-FFF2-40B4-BE49-F238E27FC236}">
                <a16:creationId xmlns:a16="http://schemas.microsoft.com/office/drawing/2014/main" id="{5E51AEC5-0A33-405F-821E-CA618193D573}"/>
              </a:ext>
            </a:extLst>
          </p:cNvPr>
          <p:cNvGraphicFramePr>
            <a:graphicFrameLocks noGrp="1"/>
          </p:cNvGraphicFramePr>
          <p:nvPr>
            <p:extLst>
              <p:ext uri="{D42A27DB-BD31-4B8C-83A1-F6EECF244321}">
                <p14:modId xmlns:p14="http://schemas.microsoft.com/office/powerpoint/2010/main" val="240292693"/>
              </p:ext>
            </p:extLst>
          </p:nvPr>
        </p:nvGraphicFramePr>
        <p:xfrm>
          <a:off x="323557" y="1764439"/>
          <a:ext cx="11619912" cy="5059271"/>
        </p:xfrm>
        <a:graphic>
          <a:graphicData uri="http://schemas.openxmlformats.org/drawingml/2006/table">
            <a:tbl>
              <a:tblPr firstRow="1" bandRow="1">
                <a:tableStyleId>{5C22544A-7EE6-4342-B048-85BDC9FD1C3A}</a:tableStyleId>
              </a:tblPr>
              <a:tblGrid>
                <a:gridCol w="1401714">
                  <a:extLst>
                    <a:ext uri="{9D8B030D-6E8A-4147-A177-3AD203B41FA5}">
                      <a16:colId xmlns:a16="http://schemas.microsoft.com/office/drawing/2014/main" val="1479223316"/>
                    </a:ext>
                  </a:extLst>
                </a:gridCol>
                <a:gridCol w="1257080">
                  <a:extLst>
                    <a:ext uri="{9D8B030D-6E8A-4147-A177-3AD203B41FA5}">
                      <a16:colId xmlns:a16="http://schemas.microsoft.com/office/drawing/2014/main" val="3632691256"/>
                    </a:ext>
                  </a:extLst>
                </a:gridCol>
                <a:gridCol w="1420837">
                  <a:extLst>
                    <a:ext uri="{9D8B030D-6E8A-4147-A177-3AD203B41FA5}">
                      <a16:colId xmlns:a16="http://schemas.microsoft.com/office/drawing/2014/main" val="3997193789"/>
                    </a:ext>
                  </a:extLst>
                </a:gridCol>
                <a:gridCol w="1786597">
                  <a:extLst>
                    <a:ext uri="{9D8B030D-6E8A-4147-A177-3AD203B41FA5}">
                      <a16:colId xmlns:a16="http://schemas.microsoft.com/office/drawing/2014/main" val="716315115"/>
                    </a:ext>
                  </a:extLst>
                </a:gridCol>
                <a:gridCol w="2309932">
                  <a:extLst>
                    <a:ext uri="{9D8B030D-6E8A-4147-A177-3AD203B41FA5}">
                      <a16:colId xmlns:a16="http://schemas.microsoft.com/office/drawing/2014/main" val="948556660"/>
                    </a:ext>
                  </a:extLst>
                </a:gridCol>
                <a:gridCol w="2655350">
                  <a:extLst>
                    <a:ext uri="{9D8B030D-6E8A-4147-A177-3AD203B41FA5}">
                      <a16:colId xmlns:a16="http://schemas.microsoft.com/office/drawing/2014/main" val="2280601991"/>
                    </a:ext>
                  </a:extLst>
                </a:gridCol>
                <a:gridCol w="788402">
                  <a:extLst>
                    <a:ext uri="{9D8B030D-6E8A-4147-A177-3AD203B41FA5}">
                      <a16:colId xmlns:a16="http://schemas.microsoft.com/office/drawing/2014/main" val="3889240696"/>
                    </a:ext>
                  </a:extLst>
                </a:gridCol>
              </a:tblGrid>
              <a:tr h="500042">
                <a:tc>
                  <a:txBody>
                    <a:bodyPr/>
                    <a:lstStyle/>
                    <a:p>
                      <a:pPr marL="0" marR="0" algn="ctr" rtl="1">
                        <a:lnSpc>
                          <a:spcPct val="150000"/>
                        </a:lnSpc>
                        <a:spcBef>
                          <a:spcPts val="0"/>
                        </a:spcBef>
                        <a:spcAft>
                          <a:spcPts val="0"/>
                        </a:spcAft>
                      </a:pPr>
                      <a:r>
                        <a:rPr lang="he-IL" sz="1400">
                          <a:effectLst/>
                        </a:rPr>
                        <a:t>הערות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תיעדוף</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תת 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מקור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תיאור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dirty="0">
                          <a:effectLst/>
                        </a:rPr>
                        <a:t>מס"</a:t>
                      </a:r>
                      <a:r>
                        <a:rPr lang="he-IL" sz="1400" dirty="0">
                          <a:effectLst/>
                          <a:latin typeface="Calibri" panose="020F0502020204030204" pitchFamily="34" charset="0"/>
                          <a:cs typeface="Arial" panose="020B0604020202020204" pitchFamily="34" charset="0"/>
                        </a:rPr>
                        <a:t>ד</a:t>
                      </a:r>
                      <a:endParaRPr lang="en-US" sz="1400" dirty="0">
                        <a:effectLst/>
                      </a:endParaRPr>
                    </a:p>
                  </a:txBody>
                  <a:tcPr marL="57551" marR="57551" marT="28775" marB="28775" anchor="ctr"/>
                </a:tc>
                <a:extLst>
                  <a:ext uri="{0D108BD9-81ED-4DB2-BD59-A6C34878D82A}">
                    <a16:rowId xmlns:a16="http://schemas.microsoft.com/office/drawing/2014/main" val="3712516511"/>
                  </a:ext>
                </a:extLst>
              </a:tr>
              <a:tr h="715019">
                <a:tc>
                  <a:txBody>
                    <a:bodyPr/>
                    <a:lstStyle/>
                    <a:p>
                      <a:pPr marL="0" marR="0" algn="r" rtl="1">
                        <a:lnSpc>
                          <a:spcPct val="150000"/>
                        </a:lnSpc>
                        <a:spcBef>
                          <a:spcPts val="0"/>
                        </a:spcBef>
                        <a:spcAft>
                          <a:spcPts val="0"/>
                        </a:spcAft>
                      </a:pPr>
                      <a:r>
                        <a:rPr lang="he-IL" sz="1400">
                          <a:effectLst/>
                        </a:rPr>
                        <a:t>נדרש מסד נתונים מתאים.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14</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a:effectLst/>
                        </a:rPr>
                        <a:t>דרישה תפעולית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a:lnSpc>
                          <a:spcPct val="150000"/>
                        </a:lnSpc>
                        <a:spcBef>
                          <a:spcPts val="0"/>
                        </a:spcBef>
                        <a:spcAft>
                          <a:spcPts val="0"/>
                        </a:spcAft>
                      </a:pPr>
                      <a:r>
                        <a:rPr lang="he-IL" sz="1400">
                          <a:effectLst/>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סוגי המשתמשים: אוניברסיטה, 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הרשמה לשירות וזיהוי משתמש עפ"י מזהה חד חד ערכי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a:effectLst/>
                        </a:rPr>
                        <a:t>1</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2842676951"/>
                  </a:ext>
                </a:extLst>
              </a:tr>
              <a:tr h="715019">
                <a:tc>
                  <a:txBody>
                    <a:bodyPr/>
                    <a:lstStyle/>
                    <a:p>
                      <a:pPr marL="0" marR="0" algn="r" rtl="1">
                        <a:lnSpc>
                          <a:spcPct val="150000"/>
                        </a:lnSpc>
                        <a:spcBef>
                          <a:spcPts val="0"/>
                        </a:spcBef>
                        <a:spcAft>
                          <a:spcPts val="0"/>
                        </a:spcAft>
                      </a:pPr>
                      <a:r>
                        <a:rPr lang="he-IL" sz="1400">
                          <a:effectLst/>
                        </a:rPr>
                        <a:t>פרטי כניסה:</a:t>
                      </a:r>
                      <a:endParaRPr lang="en-US" sz="1400">
                        <a:effectLst/>
                      </a:endParaRPr>
                    </a:p>
                    <a:p>
                      <a:pPr marL="0" marR="0" algn="r" rtl="1">
                        <a:lnSpc>
                          <a:spcPct val="150000"/>
                        </a:lnSpc>
                        <a:spcBef>
                          <a:spcPts val="0"/>
                        </a:spcBef>
                        <a:spcAft>
                          <a:spcPts val="0"/>
                        </a:spcAft>
                      </a:pPr>
                      <a:r>
                        <a:rPr lang="he-IL" sz="1400">
                          <a:effectLst/>
                        </a:rPr>
                        <a:t>שם משתמש + סיסמא.</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15</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a:effectLst/>
                        </a:rPr>
                        <a:t>דרישה תפעולית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כל המשתמשים: אוניברסיטה, מועמדים, מנהל</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כניסה למערכת עבור כל סוג משתמש (כניסה ייעודית לכל סוג משתמש)</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a:effectLst/>
                        </a:rPr>
                        <a:t>2</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4279108986"/>
                  </a:ext>
                </a:extLst>
              </a:tr>
              <a:tr h="715019">
                <a:tc>
                  <a:txBody>
                    <a:bodyPr/>
                    <a:lstStyle/>
                    <a:p>
                      <a:pPr marL="0" marR="0" algn="r" rtl="1">
                        <a:lnSpc>
                          <a:spcPct val="150000"/>
                        </a:lnSpc>
                        <a:spcBef>
                          <a:spcPts val="0"/>
                        </a:spcBef>
                        <a:spcAft>
                          <a:spcPts val="0"/>
                        </a:spcAft>
                      </a:pPr>
                      <a:r>
                        <a:rPr lang="he-IL" sz="1400">
                          <a:effectLst/>
                        </a:rPr>
                        <a:t>דף ייעודי עבור גורם אוניברסיטה</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8</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a:effectLst/>
                        </a:rPr>
                        <a:t>דרישה תפעולית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משתמשים מסוג אוניברסיטה</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יצירת פרופיל נתונים ע"י גורם אוניברסיטה</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a:effectLst/>
                        </a:rPr>
                        <a:t>3</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2431225318"/>
                  </a:ext>
                </a:extLst>
              </a:tr>
              <a:tr h="715019">
                <a:tc>
                  <a:txBody>
                    <a:bodyPr/>
                    <a:lstStyle/>
                    <a:p>
                      <a:pPr marL="0" marR="0" algn="r" rtl="1">
                        <a:lnSpc>
                          <a:spcPct val="150000"/>
                        </a:lnSpc>
                        <a:spcBef>
                          <a:spcPts val="0"/>
                        </a:spcBef>
                        <a:spcAft>
                          <a:spcPts val="0"/>
                        </a:spcAft>
                      </a:pPr>
                      <a:r>
                        <a:rPr lang="he-IL" sz="1400">
                          <a:effectLst/>
                        </a:rPr>
                        <a:t>דף ייעודי עבור גורם מועמדים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9</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a:effectLst/>
                        </a:rPr>
                        <a:t>דרישה תפעולית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משתמשים מסוג מועמדים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יצירת פרופיל ע"י גורם משתמש (מילוי פרטים)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a:effectLst/>
                        </a:rPr>
                        <a:t>4</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388201734"/>
                  </a:ext>
                </a:extLst>
              </a:tr>
              <a:tr h="715019">
                <a:tc>
                  <a:txBody>
                    <a:bodyPr/>
                    <a:lstStyle/>
                    <a:p>
                      <a:pPr marL="0" marR="0" algn="r" rtl="1">
                        <a:lnSpc>
                          <a:spcPct val="150000"/>
                        </a:lnSpc>
                        <a:spcBef>
                          <a:spcPts val="0"/>
                        </a:spcBef>
                        <a:spcAft>
                          <a:spcPts val="0"/>
                        </a:spcAft>
                      </a:pPr>
                      <a:r>
                        <a:rPr lang="he-IL"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4</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a:effectLst/>
                        </a:rPr>
                        <a:t>דרישת מידע</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כל המשתמשים: אוניברסיטה, מועמדים, מנהל</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a:effectLst/>
                        </a:rPr>
                        <a:t>קליטת נתוני המשתמשים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a:effectLst/>
                        </a:rPr>
                        <a:t>5</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4067945413"/>
                  </a:ext>
                </a:extLst>
              </a:tr>
              <a:tr h="715963">
                <a:tc>
                  <a:txBody>
                    <a:bodyPr/>
                    <a:lstStyle/>
                    <a:p>
                      <a:pPr marL="0" marR="0" algn="r" rtl="1">
                        <a:lnSpc>
                          <a:spcPct val="150000"/>
                        </a:lnSpc>
                        <a:spcBef>
                          <a:spcPts val="0"/>
                        </a:spcBef>
                        <a:spcAft>
                          <a:spcPts val="0"/>
                        </a:spcAft>
                      </a:pPr>
                      <a:r>
                        <a:rPr lang="he-IL" sz="1400" dirty="0">
                          <a:effectLst/>
                        </a:rPr>
                        <a:t>הקמת מסד נתונים - </a:t>
                      </a:r>
                      <a:r>
                        <a:rPr lang="en-US" sz="1400" dirty="0">
                          <a:effectLst/>
                        </a:rPr>
                        <a:t>MySQL</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b="1" dirty="0">
                          <a:effectLst/>
                        </a:rPr>
                        <a:t>5</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r" rtl="1">
                        <a:lnSpc>
                          <a:spcPct val="150000"/>
                        </a:lnSpc>
                        <a:spcBef>
                          <a:spcPts val="0"/>
                        </a:spcBef>
                        <a:spcAft>
                          <a:spcPts val="0"/>
                        </a:spcAft>
                      </a:pPr>
                      <a:r>
                        <a:rPr lang="he-IL" sz="1400" dirty="0">
                          <a:effectLst/>
                        </a:rPr>
                        <a:t>דרישת מידע</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r" rtl="1">
                        <a:lnSpc>
                          <a:spcPct val="150000"/>
                        </a:lnSpc>
                        <a:spcBef>
                          <a:spcPts val="0"/>
                        </a:spcBef>
                        <a:spcAft>
                          <a:spcPts val="0"/>
                        </a:spcAft>
                      </a:pPr>
                      <a:r>
                        <a:rPr lang="he-IL" sz="1400" dirty="0">
                          <a:effectLst/>
                        </a:rPr>
                        <a:t>ניהול אחסון הנתונים של כלל המשתמשים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tc>
                <a:tc>
                  <a:txBody>
                    <a:bodyPr/>
                    <a:lstStyle/>
                    <a:p>
                      <a:pPr marL="0" marR="0" algn="ctr" rtl="1">
                        <a:lnSpc>
                          <a:spcPct val="150000"/>
                        </a:lnSpc>
                        <a:spcBef>
                          <a:spcPts val="0"/>
                        </a:spcBef>
                        <a:spcAft>
                          <a:spcPts val="0"/>
                        </a:spcAft>
                      </a:pPr>
                      <a:r>
                        <a:rPr lang="he-IL" sz="1400" dirty="0">
                          <a:effectLst/>
                        </a:rPr>
                        <a:t>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extLst>
                  <a:ext uri="{0D108BD9-81ED-4DB2-BD59-A6C34878D82A}">
                    <a16:rowId xmlns:a16="http://schemas.microsoft.com/office/drawing/2014/main" val="2033992909"/>
                  </a:ext>
                </a:extLst>
              </a:tr>
            </a:tbl>
          </a:graphicData>
        </a:graphic>
      </p:graphicFrame>
    </p:spTree>
    <p:extLst>
      <p:ext uri="{BB962C8B-B14F-4D97-AF65-F5344CB8AC3E}">
        <p14:creationId xmlns:p14="http://schemas.microsoft.com/office/powerpoint/2010/main" val="592882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he-IL" b="1" dirty="0">
                <a:cs typeface="+mn-cs"/>
              </a:rPr>
              <a:t>דרישות מרכזיות של המערכת</a:t>
            </a:r>
            <a:endParaRPr lang="en-US" b="1" dirty="0">
              <a:cs typeface="+mn-cs"/>
            </a:endParaRPr>
          </a:p>
        </p:txBody>
      </p:sp>
      <p:graphicFrame>
        <p:nvGraphicFramePr>
          <p:cNvPr id="4" name="Table 3">
            <a:extLst>
              <a:ext uri="{FF2B5EF4-FFF2-40B4-BE49-F238E27FC236}">
                <a16:creationId xmlns:a16="http://schemas.microsoft.com/office/drawing/2014/main" id="{5E51AEC5-0A33-405F-821E-CA618193D573}"/>
              </a:ext>
            </a:extLst>
          </p:cNvPr>
          <p:cNvGraphicFramePr>
            <a:graphicFrameLocks noGrp="1"/>
          </p:cNvGraphicFramePr>
          <p:nvPr>
            <p:extLst>
              <p:ext uri="{D42A27DB-BD31-4B8C-83A1-F6EECF244321}">
                <p14:modId xmlns:p14="http://schemas.microsoft.com/office/powerpoint/2010/main" val="4129602483"/>
              </p:ext>
            </p:extLst>
          </p:nvPr>
        </p:nvGraphicFramePr>
        <p:xfrm>
          <a:off x="323557" y="1764439"/>
          <a:ext cx="11619912" cy="5057068"/>
        </p:xfrm>
        <a:graphic>
          <a:graphicData uri="http://schemas.openxmlformats.org/drawingml/2006/table">
            <a:tbl>
              <a:tblPr firstRow="1" bandRow="1">
                <a:tableStyleId>{5C22544A-7EE6-4342-B048-85BDC9FD1C3A}</a:tableStyleId>
              </a:tblPr>
              <a:tblGrid>
                <a:gridCol w="1401714">
                  <a:extLst>
                    <a:ext uri="{9D8B030D-6E8A-4147-A177-3AD203B41FA5}">
                      <a16:colId xmlns:a16="http://schemas.microsoft.com/office/drawing/2014/main" val="1479223316"/>
                    </a:ext>
                  </a:extLst>
                </a:gridCol>
                <a:gridCol w="1257080">
                  <a:extLst>
                    <a:ext uri="{9D8B030D-6E8A-4147-A177-3AD203B41FA5}">
                      <a16:colId xmlns:a16="http://schemas.microsoft.com/office/drawing/2014/main" val="3632691256"/>
                    </a:ext>
                  </a:extLst>
                </a:gridCol>
                <a:gridCol w="1420837">
                  <a:extLst>
                    <a:ext uri="{9D8B030D-6E8A-4147-A177-3AD203B41FA5}">
                      <a16:colId xmlns:a16="http://schemas.microsoft.com/office/drawing/2014/main" val="3997193789"/>
                    </a:ext>
                  </a:extLst>
                </a:gridCol>
                <a:gridCol w="1786597">
                  <a:extLst>
                    <a:ext uri="{9D8B030D-6E8A-4147-A177-3AD203B41FA5}">
                      <a16:colId xmlns:a16="http://schemas.microsoft.com/office/drawing/2014/main" val="716315115"/>
                    </a:ext>
                  </a:extLst>
                </a:gridCol>
                <a:gridCol w="2309932">
                  <a:extLst>
                    <a:ext uri="{9D8B030D-6E8A-4147-A177-3AD203B41FA5}">
                      <a16:colId xmlns:a16="http://schemas.microsoft.com/office/drawing/2014/main" val="948556660"/>
                    </a:ext>
                  </a:extLst>
                </a:gridCol>
                <a:gridCol w="2655350">
                  <a:extLst>
                    <a:ext uri="{9D8B030D-6E8A-4147-A177-3AD203B41FA5}">
                      <a16:colId xmlns:a16="http://schemas.microsoft.com/office/drawing/2014/main" val="2280601991"/>
                    </a:ext>
                  </a:extLst>
                </a:gridCol>
                <a:gridCol w="788402">
                  <a:extLst>
                    <a:ext uri="{9D8B030D-6E8A-4147-A177-3AD203B41FA5}">
                      <a16:colId xmlns:a16="http://schemas.microsoft.com/office/drawing/2014/main" val="3889240696"/>
                    </a:ext>
                  </a:extLst>
                </a:gridCol>
              </a:tblGrid>
              <a:tr h="366955">
                <a:tc>
                  <a:txBody>
                    <a:bodyPr/>
                    <a:lstStyle/>
                    <a:p>
                      <a:pPr marL="0" marR="0" algn="ctr" rtl="1">
                        <a:lnSpc>
                          <a:spcPct val="150000"/>
                        </a:lnSpc>
                        <a:spcBef>
                          <a:spcPts val="0"/>
                        </a:spcBef>
                        <a:spcAft>
                          <a:spcPts val="0"/>
                        </a:spcAft>
                      </a:pPr>
                      <a:r>
                        <a:rPr lang="he-IL" sz="1400">
                          <a:effectLst/>
                        </a:rPr>
                        <a:t>הערות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תיעדוף</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תת 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מקור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תיאור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dirty="0">
                          <a:effectLst/>
                        </a:rPr>
                        <a:t>מס"</a:t>
                      </a:r>
                      <a:r>
                        <a:rPr lang="he-IL" sz="1400" dirty="0">
                          <a:effectLst/>
                          <a:latin typeface="Calibri" panose="020F0502020204030204" pitchFamily="34" charset="0"/>
                          <a:cs typeface="Arial" panose="020B0604020202020204" pitchFamily="34" charset="0"/>
                        </a:rPr>
                        <a:t>ד</a:t>
                      </a:r>
                      <a:endParaRPr lang="en-US" sz="1400" dirty="0">
                        <a:effectLst/>
                      </a:endParaRPr>
                    </a:p>
                  </a:txBody>
                  <a:tcPr marL="57551" marR="57551" marT="28775" marB="28775" anchor="ctr"/>
                </a:tc>
                <a:extLst>
                  <a:ext uri="{0D108BD9-81ED-4DB2-BD59-A6C34878D82A}">
                    <a16:rowId xmlns:a16="http://schemas.microsoft.com/office/drawing/2014/main" val="3712516511"/>
                  </a:ext>
                </a:extLst>
              </a:tr>
              <a:tr h="892290">
                <a:tc>
                  <a:txBody>
                    <a:bodyPr/>
                    <a:lstStyle/>
                    <a:p>
                      <a:pPr marL="0" marR="0" algn="r" rtl="1">
                        <a:lnSpc>
                          <a:spcPct val="150000"/>
                        </a:lnSpc>
                        <a:spcBef>
                          <a:spcPts val="0"/>
                        </a:spcBef>
                        <a:spcAft>
                          <a:spcPts val="0"/>
                        </a:spcAft>
                      </a:pPr>
                      <a:r>
                        <a:rPr lang="he-IL" sz="1200">
                          <a:effectLst/>
                          <a:latin typeface="Calibri" panose="020F0502020204030204" pitchFamily="34" charset="0"/>
                          <a:ea typeface="Calibri" panose="020F0502020204030204" pitchFamily="34" charset="0"/>
                          <a:cs typeface="Arial" panose="020B0604020202020204" pitchFamily="34" charset="0"/>
                        </a:rPr>
                        <a:t>מתחבר גם לקליטת הנתונים שמשתנים.</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10</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דרישה תפעולית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סוגי המשתמשים: אוניברסיטה, מועמדים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אפשרות לשינוי נתונים (לדוג': משתמש משפר ציונים / אוניברסיטה משנה דרישות)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7</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842676951"/>
                  </a:ext>
                </a:extLst>
              </a:tr>
              <a:tr h="611517">
                <a:tc>
                  <a:txBody>
                    <a:bodyPr/>
                    <a:lstStyle/>
                    <a:p>
                      <a:pPr marL="0" marR="0" algn="r" rtl="1">
                        <a:lnSpc>
                          <a:spcPct val="150000"/>
                        </a:lnSpc>
                        <a:spcBef>
                          <a:spcPts val="0"/>
                        </a:spcBef>
                        <a:spcAft>
                          <a:spcPts val="0"/>
                        </a:spcAft>
                      </a:pPr>
                      <a:r>
                        <a:rPr lang="he-IL" sz="1200">
                          <a:effectLst/>
                          <a:latin typeface="Calibri" panose="020F0502020204030204" pitchFamily="34" charset="0"/>
                          <a:ea typeface="Calibri" panose="020F0502020204030204" pitchFamily="34" charset="0"/>
                          <a:cs typeface="Arial" panose="020B0604020202020204" pitchFamily="34" charset="0"/>
                        </a:rPr>
                        <a:t>לצרכי ניהול הרצות ועדכון משתמשים.</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19</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דרישה תפעולית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מנהל</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שירות הודעות (חד צדדי – מהאפליקציה ללקוחות)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8</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279108986"/>
                  </a:ext>
                </a:extLst>
              </a:tr>
              <a:tr h="611517">
                <a:tc>
                  <a:txBody>
                    <a:bodyPr/>
                    <a:lstStyle/>
                    <a:p>
                      <a:pPr marL="0" marR="0" algn="r" rtl="1">
                        <a:lnSpc>
                          <a:spcPct val="150000"/>
                        </a:lnSpc>
                        <a:spcBef>
                          <a:spcPts val="0"/>
                        </a:spcBef>
                        <a:spcAft>
                          <a:spcPts val="0"/>
                        </a:spcAft>
                      </a:pPr>
                      <a:r>
                        <a:rPr lang="he-IL" sz="1200">
                          <a:effectLst/>
                          <a:latin typeface="Calibri" panose="020F0502020204030204" pitchFamily="34" charset="0"/>
                          <a:ea typeface="Calibri" panose="020F0502020204030204" pitchFamily="34" charset="0"/>
                          <a:cs typeface="Arial" panose="020B0604020202020204" pitchFamily="34" charset="0"/>
                        </a:rPr>
                        <a:t>הצגה מתוך התאריכים השמורים.</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20</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דרישת מידע</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סוגי המשתמשים: אוניברסיטה, מועמדים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הצגה על המסך את פרטי החישוב הבא (באופן קבוע)</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9</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431225318"/>
                  </a:ext>
                </a:extLst>
              </a:tr>
              <a:tr h="611517">
                <a:tc>
                  <a:txBody>
                    <a:bodyPr/>
                    <a:lstStyle/>
                    <a:p>
                      <a:pPr marL="0" marR="0" algn="r" rtl="1">
                        <a:lnSpc>
                          <a:spcPct val="150000"/>
                        </a:lnSpc>
                        <a:spcBef>
                          <a:spcPts val="0"/>
                        </a:spcBef>
                        <a:spcAft>
                          <a:spcPts val="0"/>
                        </a:spcAft>
                      </a:pPr>
                      <a:r>
                        <a:rPr lang="he-IL" sz="1200" dirty="0">
                          <a:effectLst/>
                          <a:latin typeface="Calibri" panose="020F0502020204030204" pitchFamily="34" charset="0"/>
                          <a:ea typeface="Calibri" panose="020F0502020204030204" pitchFamily="34" charset="0"/>
                          <a:cs typeface="Arial" panose="020B0604020202020204" pitchFamily="34" charset="0"/>
                        </a:rPr>
                        <a:t>אלגוריתם עם נכונות ואמינות גבוהה.</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איכות הפתרון: מאפייני איכות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סוגי המשתמשים: אוניברסיטה, 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אמינות גבוהה של תוצאות החישוב עבור המשתמשים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388201734"/>
                  </a:ext>
                </a:extLst>
              </a:tr>
              <a:tr h="776304">
                <a:tc>
                  <a:txBody>
                    <a:bodyPr/>
                    <a:lstStyle/>
                    <a:p>
                      <a:pPr marL="0" marR="0" algn="r" rtl="1">
                        <a:lnSpc>
                          <a:spcPct val="150000"/>
                        </a:lnSpc>
                        <a:spcBef>
                          <a:spcPts val="0"/>
                        </a:spcBef>
                        <a:spcAft>
                          <a:spcPts val="0"/>
                        </a:spcAft>
                      </a:pPr>
                      <a:r>
                        <a:rPr lang="he-IL" sz="1200" dirty="0">
                          <a:effectLst/>
                          <a:latin typeface="Calibri" panose="020F0502020204030204" pitchFamily="34" charset="0"/>
                          <a:ea typeface="Calibri" panose="020F0502020204030204" pitchFamily="34" charset="0"/>
                          <a:cs typeface="Arial" panose="020B0604020202020204" pitchFamily="34" charset="0"/>
                        </a:rPr>
                        <a:t>שימוש בהצפנה / שירות של חברה חיצונית.</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איכות הפתרון: מאפייני איכות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המועמדים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אבטחת המערכת: שמירה על סודיות נתוני המשתמשים.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067945413"/>
                  </a:ext>
                </a:extLst>
              </a:tr>
              <a:tr h="611517">
                <a:tc>
                  <a:txBody>
                    <a:bodyPr/>
                    <a:lstStyle/>
                    <a:p>
                      <a:pPr marL="0" marR="0" algn="r" rtl="1">
                        <a:lnSpc>
                          <a:spcPct val="150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תפעולית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הפעלת חישוב (עיבוד הנתונים ע"י האלגוריתם)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033992909"/>
                  </a:ext>
                </a:extLst>
              </a:tr>
            </a:tbl>
          </a:graphicData>
        </a:graphic>
      </p:graphicFrame>
    </p:spTree>
    <p:extLst>
      <p:ext uri="{BB962C8B-B14F-4D97-AF65-F5344CB8AC3E}">
        <p14:creationId xmlns:p14="http://schemas.microsoft.com/office/powerpoint/2010/main" val="67452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he-IL" b="1" dirty="0">
                <a:cs typeface="+mn-cs"/>
              </a:rPr>
              <a:t>דרישות מרכזיות של המערכת</a:t>
            </a:r>
            <a:endParaRPr lang="en-US" b="1" dirty="0">
              <a:cs typeface="+mn-cs"/>
            </a:endParaRPr>
          </a:p>
        </p:txBody>
      </p:sp>
      <p:sp>
        <p:nvSpPr>
          <p:cNvPr id="3" name="Content Placeholder 2">
            <a:extLst>
              <a:ext uri="{FF2B5EF4-FFF2-40B4-BE49-F238E27FC236}">
                <a16:creationId xmlns:a16="http://schemas.microsoft.com/office/drawing/2014/main" id="{733F3505-3E70-44EA-97F1-54C064F0FEB8}"/>
              </a:ext>
            </a:extLst>
          </p:cNvPr>
          <p:cNvSpPr>
            <a:spLocks noGrp="1"/>
          </p:cNvSpPr>
          <p:nvPr>
            <p:ph idx="1"/>
          </p:nvPr>
        </p:nvSpPr>
        <p:spPr>
          <a:xfrm>
            <a:off x="1451579" y="2219515"/>
            <a:ext cx="9603275" cy="3920833"/>
          </a:xfrm>
        </p:spPr>
        <p:txBody>
          <a:bodyPr/>
          <a:lstStyle/>
          <a:p>
            <a:pPr marL="0" indent="0" algn="r">
              <a:buNone/>
            </a:pPr>
            <a:endParaRPr lang="en-US" dirty="0"/>
          </a:p>
        </p:txBody>
      </p:sp>
      <p:graphicFrame>
        <p:nvGraphicFramePr>
          <p:cNvPr id="4" name="Table 3">
            <a:extLst>
              <a:ext uri="{FF2B5EF4-FFF2-40B4-BE49-F238E27FC236}">
                <a16:creationId xmlns:a16="http://schemas.microsoft.com/office/drawing/2014/main" id="{5E51AEC5-0A33-405F-821E-CA618193D573}"/>
              </a:ext>
            </a:extLst>
          </p:cNvPr>
          <p:cNvGraphicFramePr>
            <a:graphicFrameLocks noGrp="1"/>
          </p:cNvGraphicFramePr>
          <p:nvPr>
            <p:extLst>
              <p:ext uri="{D42A27DB-BD31-4B8C-83A1-F6EECF244321}">
                <p14:modId xmlns:p14="http://schemas.microsoft.com/office/powerpoint/2010/main" val="1170078788"/>
              </p:ext>
            </p:extLst>
          </p:nvPr>
        </p:nvGraphicFramePr>
        <p:xfrm>
          <a:off x="323557" y="1764439"/>
          <a:ext cx="11619912" cy="5011542"/>
        </p:xfrm>
        <a:graphic>
          <a:graphicData uri="http://schemas.openxmlformats.org/drawingml/2006/table">
            <a:tbl>
              <a:tblPr firstRow="1" bandRow="1">
                <a:tableStyleId>{5C22544A-7EE6-4342-B048-85BDC9FD1C3A}</a:tableStyleId>
              </a:tblPr>
              <a:tblGrid>
                <a:gridCol w="1401714">
                  <a:extLst>
                    <a:ext uri="{9D8B030D-6E8A-4147-A177-3AD203B41FA5}">
                      <a16:colId xmlns:a16="http://schemas.microsoft.com/office/drawing/2014/main" val="1479223316"/>
                    </a:ext>
                  </a:extLst>
                </a:gridCol>
                <a:gridCol w="1257080">
                  <a:extLst>
                    <a:ext uri="{9D8B030D-6E8A-4147-A177-3AD203B41FA5}">
                      <a16:colId xmlns:a16="http://schemas.microsoft.com/office/drawing/2014/main" val="3632691256"/>
                    </a:ext>
                  </a:extLst>
                </a:gridCol>
                <a:gridCol w="1420837">
                  <a:extLst>
                    <a:ext uri="{9D8B030D-6E8A-4147-A177-3AD203B41FA5}">
                      <a16:colId xmlns:a16="http://schemas.microsoft.com/office/drawing/2014/main" val="3997193789"/>
                    </a:ext>
                  </a:extLst>
                </a:gridCol>
                <a:gridCol w="1786597">
                  <a:extLst>
                    <a:ext uri="{9D8B030D-6E8A-4147-A177-3AD203B41FA5}">
                      <a16:colId xmlns:a16="http://schemas.microsoft.com/office/drawing/2014/main" val="716315115"/>
                    </a:ext>
                  </a:extLst>
                </a:gridCol>
                <a:gridCol w="2309932">
                  <a:extLst>
                    <a:ext uri="{9D8B030D-6E8A-4147-A177-3AD203B41FA5}">
                      <a16:colId xmlns:a16="http://schemas.microsoft.com/office/drawing/2014/main" val="948556660"/>
                    </a:ext>
                  </a:extLst>
                </a:gridCol>
                <a:gridCol w="2655350">
                  <a:extLst>
                    <a:ext uri="{9D8B030D-6E8A-4147-A177-3AD203B41FA5}">
                      <a16:colId xmlns:a16="http://schemas.microsoft.com/office/drawing/2014/main" val="2280601991"/>
                    </a:ext>
                  </a:extLst>
                </a:gridCol>
                <a:gridCol w="788402">
                  <a:extLst>
                    <a:ext uri="{9D8B030D-6E8A-4147-A177-3AD203B41FA5}">
                      <a16:colId xmlns:a16="http://schemas.microsoft.com/office/drawing/2014/main" val="3889240696"/>
                    </a:ext>
                  </a:extLst>
                </a:gridCol>
              </a:tblGrid>
              <a:tr h="366955">
                <a:tc>
                  <a:txBody>
                    <a:bodyPr/>
                    <a:lstStyle/>
                    <a:p>
                      <a:pPr marL="0" marR="0" algn="ctr" rtl="1">
                        <a:lnSpc>
                          <a:spcPct val="150000"/>
                        </a:lnSpc>
                        <a:spcBef>
                          <a:spcPts val="0"/>
                        </a:spcBef>
                        <a:spcAft>
                          <a:spcPts val="0"/>
                        </a:spcAft>
                      </a:pPr>
                      <a:r>
                        <a:rPr lang="he-IL" sz="1400">
                          <a:effectLst/>
                        </a:rPr>
                        <a:t>הערות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תיעדוף</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תת 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מקור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תיאור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dirty="0">
                          <a:effectLst/>
                        </a:rPr>
                        <a:t>מס"</a:t>
                      </a:r>
                      <a:r>
                        <a:rPr lang="he-IL" sz="1400" dirty="0">
                          <a:effectLst/>
                          <a:latin typeface="Calibri" panose="020F0502020204030204" pitchFamily="34" charset="0"/>
                          <a:cs typeface="Arial" panose="020B0604020202020204" pitchFamily="34" charset="0"/>
                        </a:rPr>
                        <a:t>ד</a:t>
                      </a:r>
                      <a:endParaRPr lang="en-US" sz="1400" dirty="0">
                        <a:effectLst/>
                      </a:endParaRPr>
                    </a:p>
                  </a:txBody>
                  <a:tcPr marL="57551" marR="57551" marT="28775" marB="28775" anchor="ctr"/>
                </a:tc>
                <a:extLst>
                  <a:ext uri="{0D108BD9-81ED-4DB2-BD59-A6C34878D82A}">
                    <a16:rowId xmlns:a16="http://schemas.microsoft.com/office/drawing/2014/main" val="3712516511"/>
                  </a:ext>
                </a:extLst>
              </a:tr>
              <a:tr h="892290">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שמירה במסד הנתונים.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12</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דרישת מידע</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מנהל</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שמירת תוצאות ריצת האלגוריתם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13</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842676951"/>
                  </a:ext>
                </a:extLst>
              </a:tr>
              <a:tr h="611517">
                <a:tc>
                  <a:txBody>
                    <a:bodyPr/>
                    <a:lstStyle/>
                    <a:p>
                      <a:pPr marL="0" marR="0" algn="r" rtl="1">
                        <a:lnSpc>
                          <a:spcPct val="150000"/>
                        </a:lnSpc>
                        <a:spcBef>
                          <a:spcPts val="0"/>
                        </a:spcBef>
                        <a:spcAft>
                          <a:spcPts val="0"/>
                        </a:spcAft>
                      </a:pPr>
                      <a:r>
                        <a:rPr lang="he-IL" sz="1200" dirty="0">
                          <a:effectLst/>
                          <a:latin typeface="Calibri" panose="020F0502020204030204" pitchFamily="34" charset="0"/>
                          <a:ea typeface="Calibri" panose="020F0502020204030204" pitchFamily="34" charset="0"/>
                          <a:cs typeface="Arial" panose="020B0604020202020204" pitchFamily="34" charset="0"/>
                        </a:rPr>
                        <a:t>כל אחד מקבל את התוצאות הרלוונטיות אליו בלבד.</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17</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דרישה תפעולית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סוגי המשתמשים: אוניברסיטה, מועמדים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שליחת תוצאות עם סיום ריצת האלגוריתם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14</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279108986"/>
                  </a:ext>
                </a:extLst>
              </a:tr>
              <a:tr h="611517">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18</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איכות הפתרון: דרישות ביצועים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מנהל</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תוצאות נשלחות למשתמשים לכל היותר תוך יום עסקים</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15</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431225318"/>
                  </a:ext>
                </a:extLst>
              </a:tr>
              <a:tr h="611517">
                <a:tc>
                  <a:txBody>
                    <a:bodyPr/>
                    <a:lstStyle/>
                    <a:p>
                      <a:pPr marL="0" marR="0" algn="r" rtl="1">
                        <a:lnSpc>
                          <a:spcPct val="150000"/>
                        </a:lnSpc>
                        <a:spcBef>
                          <a:spcPts val="0"/>
                        </a:spcBef>
                        <a:spcAft>
                          <a:spcPts val="0"/>
                        </a:spcAft>
                      </a:pPr>
                      <a:r>
                        <a:rPr lang="en-US" sz="1400">
                          <a:effectLst/>
                          <a:latin typeface="Calibri" panose="020F0502020204030204" pitchFamily="34" charset="0"/>
                          <a:ea typeface="Calibri" panose="020F0502020204030204" pitchFamily="34" charset="0"/>
                          <a:cs typeface="Arial" panose="020B0604020202020204" pitchFamily="34" charset="0"/>
                        </a:rPr>
                        <a:t> </a:t>
                      </a: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13</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אילוצים: אילוץ ניהולי</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מנהל</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תאריך היעד של המערכת הוא 13/1/2019</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16</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388201734"/>
                  </a:ext>
                </a:extLst>
              </a:tr>
              <a:tr h="776304">
                <a:tc>
                  <a:txBody>
                    <a:bodyPr/>
                    <a:lstStyle/>
                    <a:p>
                      <a:pPr marL="0" marR="0" algn="r" rtl="1">
                        <a:lnSpc>
                          <a:spcPct val="150000"/>
                        </a:lnSpc>
                        <a:spcBef>
                          <a:spcPts val="0"/>
                        </a:spcBef>
                        <a:spcAft>
                          <a:spcPts val="0"/>
                        </a:spcAft>
                      </a:pPr>
                      <a:r>
                        <a:rPr lang="en-US" sz="1400">
                          <a:effectLst/>
                          <a:latin typeface="Calibri" panose="020F0502020204030204" pitchFamily="34" charset="0"/>
                          <a:ea typeface="Calibri" panose="020F0502020204030204" pitchFamily="34" charset="0"/>
                          <a:cs typeface="Arial" panose="020B0604020202020204" pitchFamily="34" charset="0"/>
                        </a:rPr>
                        <a:t> </a:t>
                      </a: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16</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אילוצים: אילוץ חומרה</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מנהל</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גישה לשירות מאפליקציית אנדרואיד, </a:t>
                      </a:r>
                      <a:r>
                        <a:rPr lang="en-US" sz="1400">
                          <a:effectLst/>
                          <a:latin typeface="Calibri" panose="020F0502020204030204" pitchFamily="34" charset="0"/>
                          <a:ea typeface="Calibri" panose="020F0502020204030204" pitchFamily="34" charset="0"/>
                          <a:cs typeface="Arial" panose="020B0604020202020204" pitchFamily="34" charset="0"/>
                        </a:rPr>
                        <a:t>Ios</a:t>
                      </a:r>
                      <a:r>
                        <a:rPr lang="he-IL" sz="1400">
                          <a:effectLst/>
                          <a:latin typeface="Calibri" panose="020F0502020204030204" pitchFamily="34" charset="0"/>
                          <a:ea typeface="Calibri" panose="020F0502020204030204" pitchFamily="34" charset="0"/>
                          <a:cs typeface="Arial" panose="020B0604020202020204" pitchFamily="34" charset="0"/>
                        </a:rPr>
                        <a:t>, ואתר </a:t>
                      </a:r>
                      <a:r>
                        <a:rPr lang="en-US" sz="1400">
                          <a:effectLst/>
                          <a:latin typeface="Calibri" panose="020F0502020204030204" pitchFamily="34" charset="0"/>
                          <a:ea typeface="Calibri" panose="020F0502020204030204" pitchFamily="34" charset="0"/>
                          <a:cs typeface="Arial" panose="020B0604020202020204" pitchFamily="34" charset="0"/>
                        </a:rPr>
                        <a:t>web</a:t>
                      </a: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17</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067945413"/>
                  </a:ext>
                </a:extLst>
              </a:tr>
              <a:tr h="611517">
                <a:tc>
                  <a:txBody>
                    <a:bodyPr/>
                    <a:lstStyle/>
                    <a:p>
                      <a:pPr marL="0" marR="0" algn="r" rtl="1">
                        <a:lnSpc>
                          <a:spcPct val="150000"/>
                        </a:lnSpc>
                        <a:spcBef>
                          <a:spcPts val="0"/>
                        </a:spcBef>
                        <a:spcAft>
                          <a:spcPts val="0"/>
                        </a:spcAft>
                      </a:pPr>
                      <a:r>
                        <a:rPr lang="en-US" sz="1400">
                          <a:effectLst/>
                          <a:latin typeface="Calibri" panose="020F0502020204030204" pitchFamily="34" charset="0"/>
                          <a:ea typeface="Calibri" panose="020F0502020204030204" pitchFamily="34" charset="0"/>
                          <a:cs typeface="Arial" panose="020B0604020202020204" pitchFamily="34" charset="0"/>
                        </a:rPr>
                        <a:t> </a:t>
                      </a: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7</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אילוצים: אילוץ מימוש</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a:effectLst/>
                          <a:latin typeface="Calibri" panose="020F0502020204030204" pitchFamily="34" charset="0"/>
                          <a:ea typeface="Calibri" panose="020F0502020204030204" pitchFamily="34" charset="0"/>
                          <a:cs typeface="Arial" panose="020B0604020202020204" pitchFamily="34" charset="0"/>
                        </a:rPr>
                        <a:t>שימוש במסד נתונים מקומי וקל לתחזוק, </a:t>
                      </a:r>
                      <a:r>
                        <a:rPr lang="en-US" sz="1400">
                          <a:effectLst/>
                          <a:latin typeface="Calibri" panose="020F0502020204030204" pitchFamily="34" charset="0"/>
                          <a:ea typeface="Calibri" panose="020F0502020204030204" pitchFamily="34" charset="0"/>
                          <a:cs typeface="Arial" panose="020B0604020202020204" pitchFamily="34" charset="0"/>
                        </a:rPr>
                        <a:t>MySQL</a:t>
                      </a:r>
                      <a:r>
                        <a:rPr lang="he-IL" sz="1400">
                          <a:effectLst/>
                          <a:latin typeface="Calibri" panose="020F0502020204030204" pitchFamily="34" charset="0"/>
                          <a:ea typeface="Calibri" panose="020F0502020204030204" pitchFamily="34" charset="0"/>
                          <a:cs typeface="Arial" panose="020B0604020202020204" pitchFamily="34" charset="0"/>
                        </a:rPr>
                        <a:t>.</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033992909"/>
                  </a:ext>
                </a:extLst>
              </a:tr>
            </a:tbl>
          </a:graphicData>
        </a:graphic>
      </p:graphicFrame>
    </p:spTree>
    <p:extLst>
      <p:ext uri="{BB962C8B-B14F-4D97-AF65-F5344CB8AC3E}">
        <p14:creationId xmlns:p14="http://schemas.microsoft.com/office/powerpoint/2010/main" val="1236690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FB48-98D3-45D6-9CAE-0930E8853265}"/>
              </a:ext>
            </a:extLst>
          </p:cNvPr>
          <p:cNvSpPr>
            <a:spLocks noGrp="1"/>
          </p:cNvSpPr>
          <p:nvPr>
            <p:ph type="title"/>
          </p:nvPr>
        </p:nvSpPr>
        <p:spPr>
          <a:xfrm>
            <a:off x="1451579" y="1170280"/>
            <a:ext cx="9603275" cy="1049235"/>
          </a:xfrm>
        </p:spPr>
        <p:txBody>
          <a:bodyPr/>
          <a:lstStyle/>
          <a:p>
            <a:pPr algn="ctr"/>
            <a:r>
              <a:rPr lang="he-IL" b="1" dirty="0">
                <a:cs typeface="+mn-cs"/>
              </a:rPr>
              <a:t>דרישות מרכזיות של המערכת</a:t>
            </a:r>
            <a:endParaRPr lang="en-US" b="1" dirty="0">
              <a:cs typeface="+mn-cs"/>
            </a:endParaRPr>
          </a:p>
        </p:txBody>
      </p:sp>
      <p:graphicFrame>
        <p:nvGraphicFramePr>
          <p:cNvPr id="4" name="Table 3">
            <a:extLst>
              <a:ext uri="{FF2B5EF4-FFF2-40B4-BE49-F238E27FC236}">
                <a16:creationId xmlns:a16="http://schemas.microsoft.com/office/drawing/2014/main" id="{5E51AEC5-0A33-405F-821E-CA618193D573}"/>
              </a:ext>
            </a:extLst>
          </p:cNvPr>
          <p:cNvGraphicFramePr>
            <a:graphicFrameLocks noGrp="1"/>
          </p:cNvGraphicFramePr>
          <p:nvPr>
            <p:extLst>
              <p:ext uri="{D42A27DB-BD31-4B8C-83A1-F6EECF244321}">
                <p14:modId xmlns:p14="http://schemas.microsoft.com/office/powerpoint/2010/main" val="1325305888"/>
              </p:ext>
            </p:extLst>
          </p:nvPr>
        </p:nvGraphicFramePr>
        <p:xfrm>
          <a:off x="323557" y="1764439"/>
          <a:ext cx="11619912" cy="3361235"/>
        </p:xfrm>
        <a:graphic>
          <a:graphicData uri="http://schemas.openxmlformats.org/drawingml/2006/table">
            <a:tbl>
              <a:tblPr firstRow="1" bandRow="1">
                <a:tableStyleId>{5C22544A-7EE6-4342-B048-85BDC9FD1C3A}</a:tableStyleId>
              </a:tblPr>
              <a:tblGrid>
                <a:gridCol w="1401714">
                  <a:extLst>
                    <a:ext uri="{9D8B030D-6E8A-4147-A177-3AD203B41FA5}">
                      <a16:colId xmlns:a16="http://schemas.microsoft.com/office/drawing/2014/main" val="1479223316"/>
                    </a:ext>
                  </a:extLst>
                </a:gridCol>
                <a:gridCol w="1257080">
                  <a:extLst>
                    <a:ext uri="{9D8B030D-6E8A-4147-A177-3AD203B41FA5}">
                      <a16:colId xmlns:a16="http://schemas.microsoft.com/office/drawing/2014/main" val="3632691256"/>
                    </a:ext>
                  </a:extLst>
                </a:gridCol>
                <a:gridCol w="1420837">
                  <a:extLst>
                    <a:ext uri="{9D8B030D-6E8A-4147-A177-3AD203B41FA5}">
                      <a16:colId xmlns:a16="http://schemas.microsoft.com/office/drawing/2014/main" val="3997193789"/>
                    </a:ext>
                  </a:extLst>
                </a:gridCol>
                <a:gridCol w="1786597">
                  <a:extLst>
                    <a:ext uri="{9D8B030D-6E8A-4147-A177-3AD203B41FA5}">
                      <a16:colId xmlns:a16="http://schemas.microsoft.com/office/drawing/2014/main" val="716315115"/>
                    </a:ext>
                  </a:extLst>
                </a:gridCol>
                <a:gridCol w="2309932">
                  <a:extLst>
                    <a:ext uri="{9D8B030D-6E8A-4147-A177-3AD203B41FA5}">
                      <a16:colId xmlns:a16="http://schemas.microsoft.com/office/drawing/2014/main" val="948556660"/>
                    </a:ext>
                  </a:extLst>
                </a:gridCol>
                <a:gridCol w="2655350">
                  <a:extLst>
                    <a:ext uri="{9D8B030D-6E8A-4147-A177-3AD203B41FA5}">
                      <a16:colId xmlns:a16="http://schemas.microsoft.com/office/drawing/2014/main" val="2280601991"/>
                    </a:ext>
                  </a:extLst>
                </a:gridCol>
                <a:gridCol w="788402">
                  <a:extLst>
                    <a:ext uri="{9D8B030D-6E8A-4147-A177-3AD203B41FA5}">
                      <a16:colId xmlns:a16="http://schemas.microsoft.com/office/drawing/2014/main" val="3889240696"/>
                    </a:ext>
                  </a:extLst>
                </a:gridCol>
              </a:tblGrid>
              <a:tr h="366955">
                <a:tc>
                  <a:txBody>
                    <a:bodyPr/>
                    <a:lstStyle/>
                    <a:p>
                      <a:pPr marL="0" marR="0" algn="ctr" rtl="1">
                        <a:lnSpc>
                          <a:spcPct val="150000"/>
                        </a:lnSpc>
                        <a:spcBef>
                          <a:spcPts val="0"/>
                        </a:spcBef>
                        <a:spcAft>
                          <a:spcPts val="0"/>
                        </a:spcAft>
                      </a:pPr>
                      <a:r>
                        <a:rPr lang="he-IL" sz="1400" dirty="0">
                          <a:effectLst/>
                        </a:rPr>
                        <a:t>הערות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תיעדוף</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תת 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סוג</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dirty="0">
                          <a:effectLst/>
                        </a:rPr>
                        <a:t>מקור</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a:effectLst/>
                        </a:rPr>
                        <a:t>תיאור</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7551" marR="57551" marT="28775" marB="28775" anchor="ctr"/>
                </a:tc>
                <a:tc>
                  <a:txBody>
                    <a:bodyPr/>
                    <a:lstStyle/>
                    <a:p>
                      <a:pPr marL="0" marR="0" algn="ctr" rtl="1">
                        <a:lnSpc>
                          <a:spcPct val="150000"/>
                        </a:lnSpc>
                        <a:spcBef>
                          <a:spcPts val="0"/>
                        </a:spcBef>
                        <a:spcAft>
                          <a:spcPts val="0"/>
                        </a:spcAft>
                      </a:pPr>
                      <a:r>
                        <a:rPr lang="he-IL" sz="1400" dirty="0">
                          <a:effectLst/>
                        </a:rPr>
                        <a:t>מס"</a:t>
                      </a:r>
                      <a:r>
                        <a:rPr lang="he-IL" sz="1400" dirty="0">
                          <a:effectLst/>
                          <a:latin typeface="Calibri" panose="020F0502020204030204" pitchFamily="34" charset="0"/>
                          <a:cs typeface="Arial" panose="020B0604020202020204" pitchFamily="34" charset="0"/>
                        </a:rPr>
                        <a:t>ד</a:t>
                      </a:r>
                      <a:endParaRPr lang="en-US" sz="1400" dirty="0">
                        <a:effectLst/>
                      </a:endParaRPr>
                    </a:p>
                  </a:txBody>
                  <a:tcPr marL="57551" marR="57551" marT="28775" marB="28775" anchor="ctr"/>
                </a:tc>
                <a:extLst>
                  <a:ext uri="{0D108BD9-81ED-4DB2-BD59-A6C34878D82A}">
                    <a16:rowId xmlns:a16="http://schemas.microsoft.com/office/drawing/2014/main" val="3712516511"/>
                  </a:ext>
                </a:extLst>
              </a:tr>
              <a:tr h="892290">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שימוש באלג' אלה מבטיחים אמינות ויעילות פארטו של התוצאות.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a:effectLst/>
                          <a:latin typeface="Calibri" panose="020F0502020204030204" pitchFamily="34" charset="0"/>
                          <a:ea typeface="Calibri" panose="020F0502020204030204" pitchFamily="34" charset="0"/>
                          <a:cs typeface="Arial" panose="020B0604020202020204" pitchFamily="34" charset="0"/>
                        </a:rPr>
                        <a:t>3</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אילוצים: אילוץ מימוש</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האלגוריתם של המערכת יפעל בקווים המנחים של אלגוריתם 'דיקטטורה סדרתית' ואלגוריתם שיבוץ.</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19</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842676951"/>
                  </a:ext>
                </a:extLst>
              </a:tr>
              <a:tr h="611517">
                <a:tc>
                  <a:txBody>
                    <a:bodyPr/>
                    <a:lstStyle/>
                    <a:p>
                      <a:pPr marL="0" marR="0" algn="r" rtl="1">
                        <a:lnSpc>
                          <a:spcPct val="150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Android – 6</a:t>
                      </a:r>
                      <a:r>
                        <a:rPr lang="he-IL" sz="1400" dirty="0">
                          <a:effectLst/>
                          <a:latin typeface="Calibri" panose="020F0502020204030204" pitchFamily="34" charset="0"/>
                          <a:ea typeface="Calibri" panose="020F0502020204030204" pitchFamily="34" charset="0"/>
                          <a:cs typeface="Arial" panose="020B0604020202020204" pitchFamily="34" charset="0"/>
                        </a:rPr>
                        <a:t> ומעלה</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50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IOS – 6</a:t>
                      </a:r>
                      <a:r>
                        <a:rPr lang="he-IL" sz="1400" dirty="0">
                          <a:effectLst/>
                          <a:latin typeface="Calibri" panose="020F0502020204030204" pitchFamily="34" charset="0"/>
                          <a:ea typeface="Calibri" panose="020F0502020204030204" pitchFamily="34" charset="0"/>
                          <a:cs typeface="Arial" panose="020B0604020202020204" pitchFamily="34" charset="0"/>
                        </a:rPr>
                        <a:t> ומעלה</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50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MySQL – 8</a:t>
                      </a:r>
                      <a:r>
                        <a:rPr lang="he-IL" sz="1400" dirty="0">
                          <a:effectLst/>
                          <a:latin typeface="Calibri" panose="020F0502020204030204" pitchFamily="34" charset="0"/>
                          <a:ea typeface="Calibri" panose="020F0502020204030204" pitchFamily="34" charset="0"/>
                          <a:cs typeface="Arial" panose="020B0604020202020204" pitchFamily="34" charset="0"/>
                        </a:rPr>
                        <a:t> ומעלה</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איכות הפתרון: מאפייני איכות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לא פונקציונלית</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מנהל</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המערכת תשתמש רק בגרסאות החדשות של המוצרים לשם קלות תחזוק</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50000"/>
                        </a:lnSpc>
                        <a:spcBef>
                          <a:spcPts val="0"/>
                        </a:spcBef>
                        <a:spcAft>
                          <a:spcPts val="0"/>
                        </a:spcAft>
                      </a:pPr>
                      <a:r>
                        <a:rPr lang="he-IL" sz="1400" dirty="0">
                          <a:effectLst/>
                          <a:latin typeface="Calibri" panose="020F0502020204030204" pitchFamily="34" charset="0"/>
                          <a:ea typeface="Calibri" panose="020F0502020204030204" pitchFamily="34" charset="0"/>
                          <a:cs typeface="Arial" panose="020B0604020202020204" pitchFamily="34" charset="0"/>
                        </a:rPr>
                        <a:t>(שעדיין יש עדכונים מטעם היוצרים).</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1">
                        <a:lnSpc>
                          <a:spcPct val="150000"/>
                        </a:lnSpc>
                        <a:spcBef>
                          <a:spcPts val="0"/>
                        </a:spcBef>
                        <a:spcAft>
                          <a:spcPts val="0"/>
                        </a:spcAft>
                      </a:pPr>
                      <a:r>
                        <a:rPr lang="he-IL" sz="1400" b="1" dirty="0">
                          <a:effectLst/>
                          <a:latin typeface="Calibri" panose="020F0502020204030204" pitchFamily="34" charset="0"/>
                          <a:ea typeface="Calibri" panose="020F0502020204030204" pitchFamily="34" charset="0"/>
                          <a:cs typeface="Arial" panose="020B0604020202020204" pitchFamily="34" charset="0"/>
                        </a:rPr>
                        <a:t>20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279108986"/>
                  </a:ext>
                </a:extLst>
              </a:tr>
            </a:tbl>
          </a:graphicData>
        </a:graphic>
      </p:graphicFrame>
      <p:graphicFrame>
        <p:nvGraphicFramePr>
          <p:cNvPr id="12" name="Content Placeholder 11">
            <a:extLst>
              <a:ext uri="{FF2B5EF4-FFF2-40B4-BE49-F238E27FC236}">
                <a16:creationId xmlns:a16="http://schemas.microsoft.com/office/drawing/2014/main" id="{A21F1C4C-3045-4E18-B301-CC4066A8D1E7}"/>
              </a:ext>
            </a:extLst>
          </p:cNvPr>
          <p:cNvGraphicFramePr>
            <a:graphicFrameLocks noGrp="1" noChangeAspect="1"/>
          </p:cNvGraphicFramePr>
          <p:nvPr>
            <p:ph idx="1"/>
            <p:extLst>
              <p:ext uri="{D42A27DB-BD31-4B8C-83A1-F6EECF244321}">
                <p14:modId xmlns:p14="http://schemas.microsoft.com/office/powerpoint/2010/main" val="390185386"/>
              </p:ext>
            </p:extLst>
          </p:nvPr>
        </p:nvGraphicFramePr>
        <p:xfrm>
          <a:off x="5796016" y="5334070"/>
          <a:ext cx="914400" cy="771525"/>
        </p:xfrm>
        <a:graphic>
          <a:graphicData uri="http://schemas.openxmlformats.org/presentationml/2006/ole">
            <mc:AlternateContent xmlns:mc="http://schemas.openxmlformats.org/markup-compatibility/2006">
              <mc:Choice xmlns:v="urn:schemas-microsoft-com:vml" Requires="v">
                <p:oleObj spid="_x0000_s2087"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5796016" y="5334070"/>
                        <a:ext cx="914400" cy="771525"/>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B2F81107-0B53-4DC6-9F3C-0D413B221B39}"/>
              </a:ext>
            </a:extLst>
          </p:cNvPr>
          <p:cNvSpPr txBox="1"/>
          <p:nvPr/>
        </p:nvSpPr>
        <p:spPr>
          <a:xfrm>
            <a:off x="6895476" y="5503054"/>
            <a:ext cx="1813810" cy="369332"/>
          </a:xfrm>
          <a:prstGeom prst="rect">
            <a:avLst/>
          </a:prstGeom>
          <a:noFill/>
        </p:spPr>
        <p:txBody>
          <a:bodyPr wrap="square" rtlCol="0">
            <a:spAutoFit/>
          </a:bodyPr>
          <a:lstStyle/>
          <a:p>
            <a:pPr algn="r"/>
            <a:r>
              <a:rPr lang="he-IL" dirty="0">
                <a:solidFill>
                  <a:schemeClr val="bg1">
                    <a:lumMod val="50000"/>
                  </a:schemeClr>
                </a:solidFill>
              </a:rPr>
              <a:t>מסמך הדרישות:</a:t>
            </a:r>
            <a:endParaRPr lang="en-US" dirty="0">
              <a:solidFill>
                <a:schemeClr val="bg1">
                  <a:lumMod val="50000"/>
                </a:schemeClr>
              </a:solidFill>
            </a:endParaRPr>
          </a:p>
        </p:txBody>
      </p:sp>
    </p:spTree>
    <p:extLst>
      <p:ext uri="{BB962C8B-B14F-4D97-AF65-F5344CB8AC3E}">
        <p14:creationId xmlns:p14="http://schemas.microsoft.com/office/powerpoint/2010/main" val="305702583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322</TotalTime>
  <Words>1219</Words>
  <Application>Microsoft Office PowerPoint</Application>
  <PresentationFormat>Widescreen</PresentationFormat>
  <Paragraphs>301</Paragraphs>
  <Slides>28</Slides>
  <Notes>0</Notes>
  <HiddenSlides>7</HiddenSlides>
  <MMClips>3</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34" baseType="lpstr">
      <vt:lpstr>Arial</vt:lpstr>
      <vt:lpstr>Calibri</vt:lpstr>
      <vt:lpstr>Gill Sans MT</vt:lpstr>
      <vt:lpstr>Gallery</vt:lpstr>
      <vt:lpstr>Document</vt:lpstr>
      <vt:lpstr>Acrobat Document</vt:lpstr>
      <vt:lpstr>Perfect Match</vt:lpstr>
      <vt:lpstr>PERFECT MATCH</vt:lpstr>
      <vt:lpstr>PERFECT MATCH</vt:lpstr>
      <vt:lpstr>התהליכים באפליקציה</vt:lpstr>
      <vt:lpstr>דרישות מרכזיות של המערכת</vt:lpstr>
      <vt:lpstr>דרישות מרכזיות של המערכת</vt:lpstr>
      <vt:lpstr>דרישות מרכזיות של המערכת</vt:lpstr>
      <vt:lpstr>דרישות מרכזיות של המערכת</vt:lpstr>
      <vt:lpstr>דרישות מרכזיות של המערכת</vt:lpstr>
      <vt:lpstr>תרשימי UML</vt:lpstr>
      <vt:lpstr>Use Case Diagram</vt:lpstr>
      <vt:lpstr>Class diagram</vt:lpstr>
      <vt:lpstr>object diagram</vt:lpstr>
      <vt:lpstr>Activity diagram</vt:lpstr>
      <vt:lpstr>sequence diagram</vt:lpstr>
      <vt:lpstr>State machine diagram</vt:lpstr>
      <vt:lpstr>erd</vt:lpstr>
      <vt:lpstr>Notifications</vt:lpstr>
      <vt:lpstr>תיאור המערכת בפועל</vt:lpstr>
      <vt:lpstr>Sign up &amp; create profile</vt:lpstr>
      <vt:lpstr>Run Algorithm</vt:lpstr>
      <vt:lpstr>Results &amp; notification</vt:lpstr>
      <vt:lpstr>מבנה ה-DB</vt:lpstr>
      <vt:lpstr>דוגמאות של נתונים מה-DB</vt:lpstr>
      <vt:lpstr>דוגמאות של נתונים מה-DB</vt:lpstr>
      <vt:lpstr>דוגמאות של נתונים מה-DB</vt:lpstr>
      <vt:lpstr>תכנון מול ביצוע</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Perfect Match</dc:title>
  <dc:creator>שיר בנטבו</dc:creator>
  <cp:lastModifiedBy>שיר בנטבו</cp:lastModifiedBy>
  <cp:revision>39</cp:revision>
  <dcterms:created xsi:type="dcterms:W3CDTF">2018-12-30T19:05:39Z</dcterms:created>
  <dcterms:modified xsi:type="dcterms:W3CDTF">2018-12-31T10:21:14Z</dcterms:modified>
</cp:coreProperties>
</file>